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64" r:id="rId4"/>
    <p:sldId id="276" r:id="rId5"/>
    <p:sldId id="286" r:id="rId6"/>
    <p:sldId id="317"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33CCFF"/>
    <a:srgbClr val="FF99FF"/>
    <a:srgbClr val="9999FF"/>
    <a:srgbClr val="6600FF"/>
    <a:srgbClr val="CCECFF"/>
    <a:srgbClr val="FF9900"/>
    <a:srgbClr val="FF00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465" autoAdjust="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CC71A4-651B-4582-82E9-365BC8A05114}" type="datetimeFigureOut">
              <a:rPr lang="en-GB" smtClean="0"/>
              <a:pPr/>
              <a:t>22/07/2021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BE68BF-641B-43BB-8B94-E7F30611E928}"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Answers: announced, bellowed, cried, demanded, exclaimed, finished, gabbled, hollered, insisted, joked</a:t>
            </a:r>
            <a:endParaRPr lang="en-GB" dirty="0"/>
          </a:p>
        </p:txBody>
      </p:sp>
      <p:sp>
        <p:nvSpPr>
          <p:cNvPr id="4" name="Slide Number Placeholder 3"/>
          <p:cNvSpPr>
            <a:spLocks noGrp="1"/>
          </p:cNvSpPr>
          <p:nvPr>
            <p:ph type="sldNum" sz="quarter" idx="10"/>
          </p:nvPr>
        </p:nvSpPr>
        <p:spPr/>
        <p:txBody>
          <a:bodyPr/>
          <a:lstStyle/>
          <a:p>
            <a:fld id="{67BE68BF-641B-43BB-8B94-E7F30611E928}" type="slidenum">
              <a:rPr lang="en-GB" smtClean="0"/>
              <a:pPr/>
              <a:t>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Answers: ambled,</a:t>
            </a:r>
            <a:r>
              <a:rPr lang="en-GB" baseline="0" dirty="0" smtClean="0"/>
              <a:t> bolted, clambered, dragged, edged, followed, galloped, hobbled, inched</a:t>
            </a:r>
            <a:r>
              <a:rPr lang="en-GB" baseline="0" smtClean="0"/>
              <a:t>, jogged</a:t>
            </a:r>
            <a:endParaRPr lang="en-GB"/>
          </a:p>
        </p:txBody>
      </p:sp>
      <p:sp>
        <p:nvSpPr>
          <p:cNvPr id="4" name="Slide Number Placeholder 3"/>
          <p:cNvSpPr>
            <a:spLocks noGrp="1"/>
          </p:cNvSpPr>
          <p:nvPr>
            <p:ph type="sldNum" sz="quarter" idx="10"/>
          </p:nvPr>
        </p:nvSpPr>
        <p:spPr/>
        <p:txBody>
          <a:bodyPr/>
          <a:lstStyle/>
          <a:p>
            <a:fld id="{67BE68BF-641B-43BB-8B94-E7F30611E928}" type="slidenum">
              <a:rPr lang="en-GB" smtClean="0"/>
              <a:pPr/>
              <a:t>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Answers: spontaneous, continuous, suspicious, strenuous,</a:t>
            </a:r>
            <a:r>
              <a:rPr lang="en-GB" baseline="0" dirty="0" smtClean="0"/>
              <a:t> ambitious, gorgeous, ambiguous, hideous, precious, anxious, courteous, virtuous, delicious, righteous, tempestuous</a:t>
            </a:r>
            <a:endParaRPr lang="en-GB" dirty="0"/>
          </a:p>
        </p:txBody>
      </p:sp>
      <p:sp>
        <p:nvSpPr>
          <p:cNvPr id="4" name="Slide Number Placeholder 3"/>
          <p:cNvSpPr>
            <a:spLocks noGrp="1"/>
          </p:cNvSpPr>
          <p:nvPr>
            <p:ph type="sldNum" sz="quarter" idx="10"/>
          </p:nvPr>
        </p:nvSpPr>
        <p:spPr/>
        <p:txBody>
          <a:bodyPr/>
          <a:lstStyle/>
          <a:p>
            <a:fld id="{67BE68BF-641B-43BB-8B94-E7F30611E928}" type="slidenum">
              <a:rPr lang="en-GB" smtClean="0"/>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Answers: copious – large</a:t>
            </a:r>
            <a:r>
              <a:rPr lang="en-GB" baseline="0" dirty="0" smtClean="0"/>
              <a:t> amounts, dubious – unreliable, envious – jealous, delirious – wildly excited, devious – insincere, harmonious – sweet sounding, hilarious – very funny, industrious – hard working, luxurious – rich, expensive, notorious – well known for a bad reason</a:t>
            </a:r>
            <a:endParaRPr lang="en-GB" dirty="0"/>
          </a:p>
        </p:txBody>
      </p:sp>
      <p:sp>
        <p:nvSpPr>
          <p:cNvPr id="4" name="Slide Number Placeholder 3"/>
          <p:cNvSpPr>
            <a:spLocks noGrp="1"/>
          </p:cNvSpPr>
          <p:nvPr>
            <p:ph type="sldNum" sz="quarter" idx="10"/>
          </p:nvPr>
        </p:nvSpPr>
        <p:spPr/>
        <p:txBody>
          <a:bodyPr/>
          <a:lstStyle/>
          <a:p>
            <a:fld id="{67BE68BF-641B-43BB-8B94-E7F30611E928}" type="slidenum">
              <a:rPr lang="en-GB" smtClean="0"/>
              <a:pPr/>
              <a:t>5</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14B815D-1617-4393-8256-852C67D8B173}" type="datetimeFigureOut">
              <a:rPr lang="en-GB" smtClean="0"/>
              <a:pPr/>
              <a:t>22/07/2021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D6FB53-E4F5-4D90-8460-DA13BB782100}" type="slidenum">
              <a:rPr lang="en-GB" smtClean="0"/>
              <a:pPr/>
              <a:t>‹#›</a:t>
            </a:fld>
            <a:endParaRPr lang="en-GB"/>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14B815D-1617-4393-8256-852C67D8B173}" type="datetimeFigureOut">
              <a:rPr lang="en-GB" smtClean="0"/>
              <a:pPr/>
              <a:t>22/07/2021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D6FB53-E4F5-4D90-8460-DA13BB782100}" type="slidenum">
              <a:rPr lang="en-GB" smtClean="0"/>
              <a:pPr/>
              <a:t>‹#›</a:t>
            </a:fld>
            <a:endParaRPr lang="en-GB"/>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14B815D-1617-4393-8256-852C67D8B173}" type="datetimeFigureOut">
              <a:rPr lang="en-GB" smtClean="0"/>
              <a:pPr/>
              <a:t>22/07/2021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D6FB53-E4F5-4D90-8460-DA13BB782100}" type="slidenum">
              <a:rPr lang="en-GB" smtClean="0"/>
              <a:pPr/>
              <a:t>‹#›</a:t>
            </a:fld>
            <a:endParaRPr lang="en-GB"/>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14B815D-1617-4393-8256-852C67D8B173}" type="datetimeFigureOut">
              <a:rPr lang="en-GB" smtClean="0"/>
              <a:pPr/>
              <a:t>22/07/2021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D6FB53-E4F5-4D90-8460-DA13BB782100}" type="slidenum">
              <a:rPr lang="en-GB" smtClean="0"/>
              <a:pPr/>
              <a:t>‹#›</a:t>
            </a:fld>
            <a:endParaRPr lang="en-GB"/>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4B815D-1617-4393-8256-852C67D8B173}" type="datetimeFigureOut">
              <a:rPr lang="en-GB" smtClean="0"/>
              <a:pPr/>
              <a:t>22/07/2021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D6FB53-E4F5-4D90-8460-DA13BB782100}" type="slidenum">
              <a:rPr lang="en-GB" smtClean="0"/>
              <a:pPr/>
              <a:t>‹#›</a:t>
            </a:fld>
            <a:endParaRPr lang="en-GB"/>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14B815D-1617-4393-8256-852C67D8B173}" type="datetimeFigureOut">
              <a:rPr lang="en-GB" smtClean="0"/>
              <a:pPr/>
              <a:t>22/07/2021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D6FB53-E4F5-4D90-8460-DA13BB782100}" type="slidenum">
              <a:rPr lang="en-GB" smtClean="0"/>
              <a:pPr/>
              <a:t>‹#›</a:t>
            </a:fld>
            <a:endParaRPr lang="en-GB"/>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14B815D-1617-4393-8256-852C67D8B173}" type="datetimeFigureOut">
              <a:rPr lang="en-GB" smtClean="0"/>
              <a:pPr/>
              <a:t>22/07/2021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AD6FB53-E4F5-4D90-8460-DA13BB782100}" type="slidenum">
              <a:rPr lang="en-GB" smtClean="0"/>
              <a:pPr/>
              <a:t>‹#›</a:t>
            </a:fld>
            <a:endParaRPr lang="en-GB"/>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14B815D-1617-4393-8256-852C67D8B173}" type="datetimeFigureOut">
              <a:rPr lang="en-GB" smtClean="0"/>
              <a:pPr/>
              <a:t>22/07/2021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AD6FB53-E4F5-4D90-8460-DA13BB782100}" type="slidenum">
              <a:rPr lang="en-GB" smtClean="0"/>
              <a:pPr/>
              <a:t>‹#›</a:t>
            </a:fld>
            <a:endParaRPr lang="en-GB"/>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4B815D-1617-4393-8256-852C67D8B173}" type="datetimeFigureOut">
              <a:rPr lang="en-GB" smtClean="0"/>
              <a:pPr/>
              <a:t>22/07/2021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AD6FB53-E4F5-4D90-8460-DA13BB782100}" type="slidenum">
              <a:rPr lang="en-GB" smtClean="0"/>
              <a:pPr/>
              <a:t>‹#›</a:t>
            </a:fld>
            <a:endParaRPr lang="en-GB"/>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4B815D-1617-4393-8256-852C67D8B173}" type="datetimeFigureOut">
              <a:rPr lang="en-GB" smtClean="0"/>
              <a:pPr/>
              <a:t>22/07/2021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D6FB53-E4F5-4D90-8460-DA13BB782100}" type="slidenum">
              <a:rPr lang="en-GB" smtClean="0"/>
              <a:pPr/>
              <a:t>‹#›</a:t>
            </a:fld>
            <a:endParaRPr lang="en-GB"/>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4B815D-1617-4393-8256-852C67D8B173}" type="datetimeFigureOut">
              <a:rPr lang="en-GB" smtClean="0"/>
              <a:pPr/>
              <a:t>22/07/2021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D6FB53-E4F5-4D90-8460-DA13BB782100}" type="slidenum">
              <a:rPr lang="en-GB" smtClean="0"/>
              <a:pPr/>
              <a:t>‹#›</a:t>
            </a:fld>
            <a:endParaRPr lang="en-GB"/>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4B815D-1617-4393-8256-852C67D8B173}" type="datetimeFigureOut">
              <a:rPr lang="en-GB" smtClean="0"/>
              <a:pPr/>
              <a:t>22/07/2021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D6FB53-E4F5-4D90-8460-DA13BB78210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solidFill>
                  <a:srgbClr val="0070C0"/>
                </a:solidFill>
              </a:rPr>
              <a:t>English Lesson Starters</a:t>
            </a:r>
            <a:endParaRPr lang="en-GB" b="1" dirty="0">
              <a:solidFill>
                <a:srgbClr val="0070C0"/>
              </a:solidFill>
            </a:endParaRPr>
          </a:p>
        </p:txBody>
      </p:sp>
      <p:sp>
        <p:nvSpPr>
          <p:cNvPr id="3" name="Subtitle 2"/>
          <p:cNvSpPr>
            <a:spLocks noGrp="1"/>
          </p:cNvSpPr>
          <p:nvPr>
            <p:ph type="subTitle" idx="1"/>
          </p:nvPr>
        </p:nvSpPr>
        <p:spPr>
          <a:xfrm>
            <a:off x="2643174" y="3886200"/>
            <a:ext cx="3929090" cy="1752600"/>
          </a:xfrm>
        </p:spPr>
        <p:txBody>
          <a:bodyPr>
            <a:normAutofit lnSpcReduction="10000"/>
          </a:bodyPr>
          <a:lstStyle/>
          <a:p>
            <a:pPr>
              <a:buFont typeface="Wingdings" pitchFamily="2" charset="2"/>
              <a:buChar char="q"/>
            </a:pPr>
            <a:r>
              <a:rPr lang="en-GB" sz="2000" b="1" dirty="0" smtClean="0">
                <a:solidFill>
                  <a:srgbClr val="FF0000"/>
                </a:solidFill>
              </a:rPr>
              <a:t>Title</a:t>
            </a:r>
          </a:p>
          <a:p>
            <a:pPr>
              <a:buFont typeface="Wingdings" pitchFamily="2" charset="2"/>
              <a:buChar char="q"/>
            </a:pPr>
            <a:r>
              <a:rPr lang="en-GB" sz="2000" b="1" dirty="0" smtClean="0">
                <a:solidFill>
                  <a:srgbClr val="FF0000"/>
                </a:solidFill>
              </a:rPr>
              <a:t>Lesson Objective</a:t>
            </a:r>
          </a:p>
          <a:p>
            <a:pPr>
              <a:buFont typeface="Wingdings" pitchFamily="2" charset="2"/>
              <a:buChar char="q"/>
            </a:pPr>
            <a:r>
              <a:rPr lang="en-GB" sz="2000" b="1" dirty="0" smtClean="0">
                <a:solidFill>
                  <a:srgbClr val="FF0000"/>
                </a:solidFill>
              </a:rPr>
              <a:t>Explanation</a:t>
            </a:r>
          </a:p>
          <a:p>
            <a:pPr>
              <a:buFont typeface="Wingdings" pitchFamily="2" charset="2"/>
              <a:buChar char="q"/>
            </a:pPr>
            <a:r>
              <a:rPr lang="en-GB" sz="2000" b="1" dirty="0" smtClean="0">
                <a:solidFill>
                  <a:srgbClr val="FF0000"/>
                </a:solidFill>
              </a:rPr>
              <a:t>Exercise</a:t>
            </a:r>
          </a:p>
          <a:p>
            <a:pPr>
              <a:buFont typeface="Wingdings" pitchFamily="2" charset="2"/>
              <a:buChar char="q"/>
            </a:pPr>
            <a:r>
              <a:rPr lang="en-GB" sz="2000" b="1" dirty="0" smtClean="0">
                <a:solidFill>
                  <a:srgbClr val="FF0000"/>
                </a:solidFill>
              </a:rPr>
              <a:t>Answers</a:t>
            </a:r>
            <a:endParaRPr lang="en-GB" sz="2000" b="1" dirty="0">
              <a:solidFill>
                <a:srgbClr val="FF0000"/>
              </a:solidFill>
            </a:endParaRPr>
          </a:p>
        </p:txBody>
      </p:sp>
    </p:spTree>
  </p:cSld>
  <p:clrMapOvr>
    <a:masterClrMapping/>
  </p:clrMapOvr>
  <p:transition>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3" cstate="print"/>
            <a:tile tx="0" ty="0" sx="100000" sy="100000" flip="none" algn="tl"/>
          </a:blipFill>
        </p:spPr>
        <p:txBody>
          <a:bodyPr>
            <a:normAutofit fontScale="90000"/>
          </a:bodyPr>
          <a:lstStyle/>
          <a:p>
            <a:r>
              <a:rPr lang="en-GB" dirty="0" smtClean="0">
                <a:solidFill>
                  <a:srgbClr val="7030A0"/>
                </a:solidFill>
              </a:rPr>
              <a:t>(1) </a:t>
            </a:r>
            <a:r>
              <a:rPr lang="en-GB" dirty="0" smtClean="0"/>
              <a:t>Avoiding the Convenience Word: </a:t>
            </a:r>
            <a:r>
              <a:rPr lang="en-GB" dirty="0" smtClean="0">
                <a:solidFill>
                  <a:srgbClr val="0070C0"/>
                </a:solidFill>
              </a:rPr>
              <a:t>SAID</a:t>
            </a:r>
            <a:endParaRPr lang="en-GB" dirty="0">
              <a:solidFill>
                <a:srgbClr val="0070C0"/>
              </a:solidFill>
            </a:endParaRPr>
          </a:p>
        </p:txBody>
      </p:sp>
      <p:sp>
        <p:nvSpPr>
          <p:cNvPr id="5" name="TextBox 4"/>
          <p:cNvSpPr txBox="1"/>
          <p:nvPr/>
        </p:nvSpPr>
        <p:spPr>
          <a:xfrm>
            <a:off x="6156176" y="1700808"/>
            <a:ext cx="2520280" cy="923330"/>
          </a:xfrm>
          <a:prstGeom prst="rect">
            <a:avLst/>
          </a:prstGeom>
          <a:noFill/>
          <a:ln w="57150">
            <a:solidFill>
              <a:srgbClr val="FF0000"/>
            </a:solidFill>
          </a:ln>
        </p:spPr>
        <p:txBody>
          <a:bodyPr wrap="square" rtlCol="0">
            <a:spAutoFit/>
          </a:bodyPr>
          <a:lstStyle/>
          <a:p>
            <a:r>
              <a:rPr lang="en-GB" b="1" dirty="0" smtClean="0">
                <a:solidFill>
                  <a:srgbClr val="FF0000"/>
                </a:solidFill>
              </a:rPr>
              <a:t>Learning Objective</a:t>
            </a:r>
            <a:r>
              <a:rPr lang="en-GB" dirty="0" smtClean="0"/>
              <a:t>:</a:t>
            </a:r>
          </a:p>
          <a:p>
            <a:r>
              <a:rPr lang="en-GB" dirty="0" smtClean="0"/>
              <a:t>To improve  your range of vocabulary for writing</a:t>
            </a:r>
            <a:endParaRPr lang="en-GB" dirty="0"/>
          </a:p>
        </p:txBody>
      </p:sp>
      <p:pic>
        <p:nvPicPr>
          <p:cNvPr id="1028" name="Picture 4" descr="http://www.clipartsfree.net/vector/large/happy_pencil_Vector_Clipart.png"/>
          <p:cNvPicPr>
            <a:picLocks noChangeAspect="1" noChangeArrowheads="1"/>
          </p:cNvPicPr>
          <p:nvPr/>
        </p:nvPicPr>
        <p:blipFill>
          <a:blip r:embed="rId4" cstate="print"/>
          <a:srcRect/>
          <a:stretch>
            <a:fillRect/>
          </a:stretch>
        </p:blipFill>
        <p:spPr bwMode="auto">
          <a:xfrm>
            <a:off x="6660232" y="2708920"/>
            <a:ext cx="2016224" cy="1800200"/>
          </a:xfrm>
          <a:prstGeom prst="rect">
            <a:avLst/>
          </a:prstGeom>
          <a:noFill/>
        </p:spPr>
      </p:pic>
      <p:sp>
        <p:nvSpPr>
          <p:cNvPr id="8" name="TextBox 7"/>
          <p:cNvSpPr txBox="1"/>
          <p:nvPr/>
        </p:nvSpPr>
        <p:spPr>
          <a:xfrm>
            <a:off x="755576" y="1628800"/>
            <a:ext cx="4536504" cy="1754326"/>
          </a:xfrm>
          <a:prstGeom prst="rect">
            <a:avLst/>
          </a:prstGeom>
          <a:noFill/>
          <a:ln w="57150">
            <a:solidFill>
              <a:srgbClr val="00B050"/>
            </a:solidFill>
          </a:ln>
        </p:spPr>
        <p:txBody>
          <a:bodyPr wrap="square" rtlCol="0">
            <a:spAutoFit/>
          </a:bodyPr>
          <a:lstStyle/>
          <a:p>
            <a:r>
              <a:rPr lang="en-GB" b="1" u="sng" dirty="0" smtClean="0">
                <a:solidFill>
                  <a:srgbClr val="00B050"/>
                </a:solidFill>
              </a:rPr>
              <a:t>SAID</a:t>
            </a:r>
            <a:r>
              <a:rPr lang="en-GB" dirty="0" smtClean="0"/>
              <a:t> is not a very descriptive word as it doesn’t tell us how something is actually spoken. There is no emotion in the word. If we take the first 10 letters of the alphabet, we can </a:t>
            </a:r>
            <a:r>
              <a:rPr lang="en-GB" dirty="0"/>
              <a:t>t</a:t>
            </a:r>
            <a:r>
              <a:rPr lang="en-GB" dirty="0" smtClean="0"/>
              <a:t>hink of better alternatives. See if you can find them!</a:t>
            </a:r>
            <a:endParaRPr lang="en-GB" dirty="0"/>
          </a:p>
        </p:txBody>
      </p:sp>
      <p:sp>
        <p:nvSpPr>
          <p:cNvPr id="9" name="TextBox 8"/>
          <p:cNvSpPr txBox="1"/>
          <p:nvPr/>
        </p:nvSpPr>
        <p:spPr>
          <a:xfrm>
            <a:off x="179512" y="3573016"/>
            <a:ext cx="6264696" cy="2862322"/>
          </a:xfrm>
          <a:prstGeom prst="rect">
            <a:avLst/>
          </a:prstGeom>
          <a:noFill/>
          <a:ln w="57150">
            <a:solidFill>
              <a:srgbClr val="7030A0"/>
            </a:solidFill>
          </a:ln>
        </p:spPr>
        <p:txBody>
          <a:bodyPr wrap="square" rtlCol="0">
            <a:spAutoFit/>
          </a:bodyPr>
          <a:lstStyle/>
          <a:p>
            <a:pPr marL="342900" indent="-342900">
              <a:buAutoNum type="arabicParenBoth"/>
            </a:pPr>
            <a:r>
              <a:rPr lang="en-GB" dirty="0" smtClean="0"/>
              <a:t>‘The train is delayed,’ a___________ the conductor.</a:t>
            </a:r>
          </a:p>
          <a:p>
            <a:pPr marL="342900" indent="-342900">
              <a:buAutoNum type="arabicParenBoth"/>
            </a:pPr>
            <a:r>
              <a:rPr lang="en-GB" dirty="0" smtClean="0"/>
              <a:t>‘I’ve had enough,’ b_________ the man as loudly as possible.</a:t>
            </a:r>
          </a:p>
          <a:p>
            <a:pPr marL="342900" indent="-342900">
              <a:buAutoNum type="arabicParenBoth"/>
            </a:pPr>
            <a:r>
              <a:rPr lang="en-GB" dirty="0" smtClean="0"/>
              <a:t>‘Watch out! It’s going to hit you,’ c_____ out the girl.</a:t>
            </a:r>
          </a:p>
          <a:p>
            <a:pPr marL="342900" indent="-342900">
              <a:buAutoNum type="arabicParenBoth"/>
            </a:pPr>
            <a:r>
              <a:rPr lang="en-GB" dirty="0" smtClean="0"/>
              <a:t>‘I want compensation,’ d___________ the angry commuter.</a:t>
            </a:r>
          </a:p>
          <a:p>
            <a:pPr marL="342900" indent="-342900">
              <a:buAutoNum type="arabicParenBoth"/>
            </a:pPr>
            <a:r>
              <a:rPr lang="en-GB" dirty="0" smtClean="0"/>
              <a:t>The arrogant boy e__________ , ‘I’m a superstar!’</a:t>
            </a:r>
          </a:p>
          <a:p>
            <a:pPr marL="342900" indent="-342900">
              <a:buAutoNum type="arabicParenBoth"/>
            </a:pPr>
            <a:r>
              <a:rPr lang="en-GB" dirty="0" smtClean="0"/>
              <a:t>‘And so say all of us,’ f________  the crowd, after the speech.</a:t>
            </a:r>
          </a:p>
          <a:p>
            <a:pPr marL="342900" indent="-342900">
              <a:buAutoNum type="arabicParenBoth"/>
            </a:pPr>
            <a:r>
              <a:rPr lang="en-GB" dirty="0" smtClean="0"/>
              <a:t>‘Run for your life!’ g________ a confused, excitable woman.</a:t>
            </a:r>
          </a:p>
          <a:p>
            <a:pPr marL="342900" indent="-342900">
              <a:buAutoNum type="arabicParenBoth"/>
            </a:pPr>
            <a:r>
              <a:rPr lang="en-GB" dirty="0" smtClean="0"/>
              <a:t>The kid h___________ , ‘I’m not coming back to this dump!’</a:t>
            </a:r>
          </a:p>
          <a:p>
            <a:pPr marL="342900" indent="-342900">
              <a:buAutoNum type="arabicParenBoth"/>
            </a:pPr>
            <a:r>
              <a:rPr lang="en-GB" dirty="0" smtClean="0"/>
              <a:t>‘You must come back to visit,’ i_________ the hotel owner.</a:t>
            </a:r>
          </a:p>
          <a:p>
            <a:pPr marL="342900" indent="-342900">
              <a:buAutoNum type="arabicParenBoth"/>
            </a:pPr>
            <a:r>
              <a:rPr lang="en-GB" dirty="0"/>
              <a:t> </a:t>
            </a:r>
            <a:r>
              <a:rPr lang="en-GB" dirty="0" smtClean="0"/>
              <a:t>‘It’s the way I tell ‘em,’ j________ the comedian.</a:t>
            </a:r>
            <a:endParaRPr lang="en-GB" dirty="0"/>
          </a:p>
        </p:txBody>
      </p:sp>
      <p:sp>
        <p:nvSpPr>
          <p:cNvPr id="10" name="TextBox 9"/>
          <p:cNvSpPr txBox="1"/>
          <p:nvPr/>
        </p:nvSpPr>
        <p:spPr>
          <a:xfrm>
            <a:off x="6732240" y="4581129"/>
            <a:ext cx="2016224" cy="2739211"/>
          </a:xfrm>
          <a:prstGeom prst="rect">
            <a:avLst/>
          </a:prstGeom>
          <a:noFill/>
        </p:spPr>
        <p:txBody>
          <a:bodyPr wrap="square" rtlCol="0">
            <a:spAutoFit/>
          </a:bodyPr>
          <a:lstStyle/>
          <a:p>
            <a:r>
              <a:rPr lang="en-GB" sz="1400" b="1" dirty="0" smtClean="0">
                <a:solidFill>
                  <a:srgbClr val="7030A0"/>
                </a:solidFill>
              </a:rPr>
              <a:t>1. nanocuned</a:t>
            </a:r>
          </a:p>
          <a:p>
            <a:r>
              <a:rPr lang="en-GB" sz="1400" b="1" dirty="0" smtClean="0">
                <a:solidFill>
                  <a:srgbClr val="7030A0"/>
                </a:solidFill>
              </a:rPr>
              <a:t>2. wlebloed</a:t>
            </a:r>
          </a:p>
          <a:p>
            <a:r>
              <a:rPr lang="en-GB" sz="1400" b="1" dirty="0" smtClean="0">
                <a:solidFill>
                  <a:srgbClr val="7030A0"/>
                </a:solidFill>
              </a:rPr>
              <a:t>3. riced</a:t>
            </a:r>
          </a:p>
          <a:p>
            <a:r>
              <a:rPr lang="en-GB" sz="1400" b="1" dirty="0" smtClean="0">
                <a:solidFill>
                  <a:srgbClr val="7030A0"/>
                </a:solidFill>
              </a:rPr>
              <a:t>4. medadned</a:t>
            </a:r>
          </a:p>
          <a:p>
            <a:r>
              <a:rPr lang="en-GB" sz="1400" b="1" dirty="0" smtClean="0">
                <a:solidFill>
                  <a:srgbClr val="7030A0"/>
                </a:solidFill>
              </a:rPr>
              <a:t>5. micxelaed</a:t>
            </a:r>
          </a:p>
          <a:p>
            <a:r>
              <a:rPr lang="en-GB" sz="1400" b="1" dirty="0" smtClean="0">
                <a:solidFill>
                  <a:srgbClr val="7030A0"/>
                </a:solidFill>
              </a:rPr>
              <a:t>6. sifnihed</a:t>
            </a:r>
          </a:p>
          <a:p>
            <a:r>
              <a:rPr lang="en-GB" sz="1400" b="1" dirty="0" smtClean="0">
                <a:solidFill>
                  <a:srgbClr val="7030A0"/>
                </a:solidFill>
              </a:rPr>
              <a:t>7. balgbed</a:t>
            </a:r>
          </a:p>
          <a:p>
            <a:r>
              <a:rPr lang="en-GB" sz="1400" b="1" dirty="0" smtClean="0">
                <a:solidFill>
                  <a:srgbClr val="7030A0"/>
                </a:solidFill>
              </a:rPr>
              <a:t>8. ellohred</a:t>
            </a:r>
          </a:p>
          <a:p>
            <a:r>
              <a:rPr lang="en-GB" sz="1400" b="1" dirty="0" smtClean="0">
                <a:solidFill>
                  <a:srgbClr val="7030A0"/>
                </a:solidFill>
              </a:rPr>
              <a:t>9. tsisined</a:t>
            </a:r>
          </a:p>
          <a:p>
            <a:r>
              <a:rPr lang="en-GB" sz="1400" b="1" dirty="0" smtClean="0">
                <a:solidFill>
                  <a:srgbClr val="7030A0"/>
                </a:solidFill>
              </a:rPr>
              <a:t>10. kjoed</a:t>
            </a:r>
          </a:p>
          <a:p>
            <a:endParaRPr lang="en-GB" sz="1400" dirty="0" smtClean="0"/>
          </a:p>
          <a:p>
            <a:endParaRPr lang="en-GB" dirty="0"/>
          </a:p>
        </p:txBody>
      </p:sp>
      <p:sp>
        <p:nvSpPr>
          <p:cNvPr id="12" name="Rectangular Callout 11"/>
          <p:cNvSpPr/>
          <p:nvPr/>
        </p:nvSpPr>
        <p:spPr>
          <a:xfrm>
            <a:off x="4283968" y="548680"/>
            <a:ext cx="1656184" cy="2952328"/>
          </a:xfrm>
          <a:prstGeom prst="wedgeRectCallout">
            <a:avLst>
              <a:gd name="adj1" fmla="val -293480"/>
              <a:gd name="adj2" fmla="val 14812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FFFF00"/>
                </a:solidFill>
              </a:rPr>
              <a:t>ANSWERS</a:t>
            </a:r>
            <a:r>
              <a:rPr lang="en-GB" dirty="0" smtClean="0"/>
              <a:t>:</a:t>
            </a:r>
          </a:p>
          <a:p>
            <a:pPr marL="342900" indent="-342900" algn="ctr">
              <a:buAutoNum type="arabicPeriod"/>
            </a:pPr>
            <a:r>
              <a:rPr lang="en-GB" b="1" dirty="0" smtClean="0"/>
              <a:t>announced</a:t>
            </a:r>
          </a:p>
          <a:p>
            <a:pPr marL="342900" indent="-342900" algn="ctr">
              <a:buAutoNum type="arabicPeriod"/>
            </a:pPr>
            <a:r>
              <a:rPr lang="en-GB" b="1" dirty="0" smtClean="0"/>
              <a:t>bellowed</a:t>
            </a:r>
          </a:p>
          <a:p>
            <a:pPr marL="342900" indent="-342900" algn="ctr">
              <a:buAutoNum type="arabicPeriod"/>
            </a:pPr>
            <a:r>
              <a:rPr lang="en-GB" b="1" dirty="0" smtClean="0"/>
              <a:t>cried</a:t>
            </a:r>
          </a:p>
          <a:p>
            <a:pPr marL="342900" indent="-342900" algn="ctr">
              <a:buAutoNum type="arabicPeriod"/>
            </a:pPr>
            <a:r>
              <a:rPr lang="en-GB" b="1" dirty="0" smtClean="0"/>
              <a:t>demanded</a:t>
            </a:r>
          </a:p>
          <a:p>
            <a:pPr marL="342900" indent="-342900" algn="ctr">
              <a:buAutoNum type="arabicPeriod"/>
            </a:pPr>
            <a:r>
              <a:rPr lang="en-GB" b="1" dirty="0" smtClean="0"/>
              <a:t>exclaimed</a:t>
            </a:r>
          </a:p>
          <a:p>
            <a:pPr marL="342900" indent="-342900" algn="ctr">
              <a:buAutoNum type="arabicPeriod"/>
            </a:pPr>
            <a:r>
              <a:rPr lang="en-GB" b="1" dirty="0" smtClean="0"/>
              <a:t>finished</a:t>
            </a:r>
          </a:p>
          <a:p>
            <a:pPr marL="342900" indent="-342900" algn="ctr">
              <a:buAutoNum type="arabicPeriod"/>
            </a:pPr>
            <a:r>
              <a:rPr lang="en-GB" b="1" dirty="0" smtClean="0"/>
              <a:t>gabbled</a:t>
            </a:r>
          </a:p>
          <a:p>
            <a:pPr marL="342900" indent="-342900" algn="ctr">
              <a:buAutoNum type="arabicPeriod"/>
            </a:pPr>
            <a:r>
              <a:rPr lang="en-GB" b="1" dirty="0" smtClean="0"/>
              <a:t>hollered</a:t>
            </a:r>
          </a:p>
          <a:p>
            <a:pPr marL="342900" indent="-342900" algn="ctr">
              <a:buAutoNum type="arabicPeriod"/>
            </a:pPr>
            <a:r>
              <a:rPr lang="en-GB" b="1" dirty="0" smtClean="0"/>
              <a:t>insisted</a:t>
            </a:r>
          </a:p>
          <a:p>
            <a:pPr marL="342900" indent="-342900" algn="ctr">
              <a:buAutoNum type="arabicPeriod"/>
            </a:pPr>
            <a:r>
              <a:rPr lang="en-GB" b="1" dirty="0" smtClean="0"/>
              <a:t>joked</a:t>
            </a:r>
            <a:endParaRPr lang="en-GB"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strVal val="#ppt_w*0.70"/>
                                          </p:val>
                                        </p:tav>
                                        <p:tav tm="100000">
                                          <p:val>
                                            <p:strVal val="#ppt_w"/>
                                          </p:val>
                                        </p:tav>
                                      </p:tavLst>
                                    </p:anim>
                                    <p:anim calcmode="lin" valueType="num">
                                      <p:cBhvr>
                                        <p:cTn id="14" dur="1000" fill="hold"/>
                                        <p:tgtEl>
                                          <p:spTgt spid="5"/>
                                        </p:tgtEl>
                                        <p:attrNameLst>
                                          <p:attrName>ppt_h</p:attrName>
                                        </p:attrNameLst>
                                      </p:cBhvr>
                                      <p:tavLst>
                                        <p:tav tm="0">
                                          <p:val>
                                            <p:strVal val="#ppt_h"/>
                                          </p:val>
                                        </p:tav>
                                        <p:tav tm="100000">
                                          <p:val>
                                            <p:strVal val="#ppt_h"/>
                                          </p:val>
                                        </p:tav>
                                      </p:tavLst>
                                    </p:anim>
                                    <p:animEffect transition="in" filter="fade">
                                      <p:cBhvr>
                                        <p:cTn id="15" dur="10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ntr" presetSubtype="0" fill="hold" nodeType="clickEffect">
                                  <p:stCondLst>
                                    <p:cond delay="0"/>
                                  </p:stCondLst>
                                  <p:childTnLst>
                                    <p:set>
                                      <p:cBhvr>
                                        <p:cTn id="19" dur="1" fill="hold">
                                          <p:stCondLst>
                                            <p:cond delay="0"/>
                                          </p:stCondLst>
                                        </p:cTn>
                                        <p:tgtEl>
                                          <p:spTgt spid="1028"/>
                                        </p:tgtEl>
                                        <p:attrNameLst>
                                          <p:attrName>style.visibility</p:attrName>
                                        </p:attrNameLst>
                                      </p:cBhvr>
                                      <p:to>
                                        <p:strVal val="visible"/>
                                      </p:to>
                                    </p:set>
                                    <p:animEffect transition="in" filter="wipe(down)">
                                      <p:cBhvr>
                                        <p:cTn id="20" dur="580">
                                          <p:stCondLst>
                                            <p:cond delay="0"/>
                                          </p:stCondLst>
                                        </p:cTn>
                                        <p:tgtEl>
                                          <p:spTgt spid="1028"/>
                                        </p:tgtEl>
                                      </p:cBhvr>
                                    </p:animEffect>
                                    <p:anim calcmode="lin" valueType="num">
                                      <p:cBhvr>
                                        <p:cTn id="21" dur="1822" tmFilter="0,0; 0.14,0.36; 0.43,0.73; 0.71,0.91; 1.0,1.0">
                                          <p:stCondLst>
                                            <p:cond delay="0"/>
                                          </p:stCondLst>
                                        </p:cTn>
                                        <p:tgtEl>
                                          <p:spTgt spid="1028"/>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1028"/>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1028"/>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1028"/>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1028"/>
                                        </p:tgtEl>
                                        <p:attrNameLst>
                                          <p:attrName>ppt_y</p:attrName>
                                        </p:attrNameLst>
                                      </p:cBhvr>
                                      <p:tavLst>
                                        <p:tav tm="0" fmla="#ppt_y-sin(pi*$)/81">
                                          <p:val>
                                            <p:fltVal val="0"/>
                                          </p:val>
                                        </p:tav>
                                        <p:tav tm="100000">
                                          <p:val>
                                            <p:fltVal val="1"/>
                                          </p:val>
                                        </p:tav>
                                      </p:tavLst>
                                    </p:anim>
                                    <p:animScale>
                                      <p:cBhvr>
                                        <p:cTn id="26" dur="26">
                                          <p:stCondLst>
                                            <p:cond delay="650"/>
                                          </p:stCondLst>
                                        </p:cTn>
                                        <p:tgtEl>
                                          <p:spTgt spid="1028"/>
                                        </p:tgtEl>
                                      </p:cBhvr>
                                      <p:to x="100000" y="60000"/>
                                    </p:animScale>
                                    <p:animScale>
                                      <p:cBhvr>
                                        <p:cTn id="27" dur="166" decel="50000">
                                          <p:stCondLst>
                                            <p:cond delay="676"/>
                                          </p:stCondLst>
                                        </p:cTn>
                                        <p:tgtEl>
                                          <p:spTgt spid="1028"/>
                                        </p:tgtEl>
                                      </p:cBhvr>
                                      <p:to x="100000" y="100000"/>
                                    </p:animScale>
                                    <p:animScale>
                                      <p:cBhvr>
                                        <p:cTn id="28" dur="26">
                                          <p:stCondLst>
                                            <p:cond delay="1312"/>
                                          </p:stCondLst>
                                        </p:cTn>
                                        <p:tgtEl>
                                          <p:spTgt spid="1028"/>
                                        </p:tgtEl>
                                      </p:cBhvr>
                                      <p:to x="100000" y="80000"/>
                                    </p:animScale>
                                    <p:animScale>
                                      <p:cBhvr>
                                        <p:cTn id="29" dur="166" decel="50000">
                                          <p:stCondLst>
                                            <p:cond delay="1338"/>
                                          </p:stCondLst>
                                        </p:cTn>
                                        <p:tgtEl>
                                          <p:spTgt spid="1028"/>
                                        </p:tgtEl>
                                      </p:cBhvr>
                                      <p:to x="100000" y="100000"/>
                                    </p:animScale>
                                    <p:animScale>
                                      <p:cBhvr>
                                        <p:cTn id="30" dur="26">
                                          <p:stCondLst>
                                            <p:cond delay="1642"/>
                                          </p:stCondLst>
                                        </p:cTn>
                                        <p:tgtEl>
                                          <p:spTgt spid="1028"/>
                                        </p:tgtEl>
                                      </p:cBhvr>
                                      <p:to x="100000" y="90000"/>
                                    </p:animScale>
                                    <p:animScale>
                                      <p:cBhvr>
                                        <p:cTn id="31" dur="166" decel="50000">
                                          <p:stCondLst>
                                            <p:cond delay="1668"/>
                                          </p:stCondLst>
                                        </p:cTn>
                                        <p:tgtEl>
                                          <p:spTgt spid="1028"/>
                                        </p:tgtEl>
                                      </p:cBhvr>
                                      <p:to x="100000" y="100000"/>
                                    </p:animScale>
                                    <p:animScale>
                                      <p:cBhvr>
                                        <p:cTn id="32" dur="26">
                                          <p:stCondLst>
                                            <p:cond delay="1808"/>
                                          </p:stCondLst>
                                        </p:cTn>
                                        <p:tgtEl>
                                          <p:spTgt spid="1028"/>
                                        </p:tgtEl>
                                      </p:cBhvr>
                                      <p:to x="100000" y="95000"/>
                                    </p:animScale>
                                    <p:animScale>
                                      <p:cBhvr>
                                        <p:cTn id="33" dur="166" decel="50000">
                                          <p:stCondLst>
                                            <p:cond delay="1834"/>
                                          </p:stCondLst>
                                        </p:cTn>
                                        <p:tgtEl>
                                          <p:spTgt spid="1028"/>
                                        </p:tgtEl>
                                      </p:cBhvr>
                                      <p:to x="100000" y="100000"/>
                                    </p:animScale>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checkerboard(across)">
                                      <p:cBhvr>
                                        <p:cTn id="38" dur="500"/>
                                        <p:tgtEl>
                                          <p:spTgt spid="8"/>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23" presetClass="entr" presetSubtype="16"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anim calcmode="lin" valueType="num">
                                      <p:cBhvr>
                                        <p:cTn id="53" dur="500" fill="hold"/>
                                        <p:tgtEl>
                                          <p:spTgt spid="12"/>
                                        </p:tgtEl>
                                        <p:attrNameLst>
                                          <p:attrName>ppt_w</p:attrName>
                                        </p:attrNameLst>
                                      </p:cBhvr>
                                      <p:tavLst>
                                        <p:tav tm="0">
                                          <p:val>
                                            <p:fltVal val="0"/>
                                          </p:val>
                                        </p:tav>
                                        <p:tav tm="100000">
                                          <p:val>
                                            <p:strVal val="#ppt_w"/>
                                          </p:val>
                                        </p:tav>
                                      </p:tavLst>
                                    </p:anim>
                                    <p:anim calcmode="lin" valueType="num">
                                      <p:cBhvr>
                                        <p:cTn id="54" dur="500" fill="hold"/>
                                        <p:tgtEl>
                                          <p:spTgt spid="1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8" grpId="0" animBg="1"/>
      <p:bldP spid="9" grpId="0" animBg="1"/>
      <p:bldP spid="10" grpId="0"/>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3" cstate="print"/>
            <a:tile tx="0" ty="0" sx="100000" sy="100000" flip="none" algn="tl"/>
          </a:blipFill>
        </p:spPr>
        <p:txBody>
          <a:bodyPr>
            <a:normAutofit fontScale="90000"/>
          </a:bodyPr>
          <a:lstStyle/>
          <a:p>
            <a:r>
              <a:rPr lang="en-GB" dirty="0" smtClean="0">
                <a:solidFill>
                  <a:srgbClr val="00B0F0"/>
                </a:solidFill>
              </a:rPr>
              <a:t>(8) </a:t>
            </a:r>
            <a:r>
              <a:rPr lang="en-GB" dirty="0" smtClean="0"/>
              <a:t>Avoiding the Convenience Word: </a:t>
            </a:r>
            <a:r>
              <a:rPr lang="en-GB" dirty="0" smtClean="0">
                <a:solidFill>
                  <a:srgbClr val="00B050"/>
                </a:solidFill>
              </a:rPr>
              <a:t>WENT</a:t>
            </a:r>
            <a:endParaRPr lang="en-GB" dirty="0">
              <a:solidFill>
                <a:srgbClr val="00B050"/>
              </a:solidFill>
            </a:endParaRPr>
          </a:p>
        </p:txBody>
      </p:sp>
      <p:sp>
        <p:nvSpPr>
          <p:cNvPr id="5" name="TextBox 4"/>
          <p:cNvSpPr txBox="1"/>
          <p:nvPr/>
        </p:nvSpPr>
        <p:spPr>
          <a:xfrm>
            <a:off x="6156176" y="1700808"/>
            <a:ext cx="2520280" cy="923330"/>
          </a:xfrm>
          <a:prstGeom prst="rect">
            <a:avLst/>
          </a:prstGeom>
          <a:noFill/>
          <a:ln w="57150">
            <a:solidFill>
              <a:srgbClr val="FF0000"/>
            </a:solidFill>
          </a:ln>
        </p:spPr>
        <p:txBody>
          <a:bodyPr wrap="square" rtlCol="0">
            <a:spAutoFit/>
          </a:bodyPr>
          <a:lstStyle/>
          <a:p>
            <a:r>
              <a:rPr lang="en-GB" b="1" dirty="0" smtClean="0">
                <a:solidFill>
                  <a:srgbClr val="FF0000"/>
                </a:solidFill>
              </a:rPr>
              <a:t>Learning Objective</a:t>
            </a:r>
            <a:r>
              <a:rPr lang="en-GB" dirty="0" smtClean="0"/>
              <a:t>:</a:t>
            </a:r>
          </a:p>
          <a:p>
            <a:r>
              <a:rPr lang="en-GB" dirty="0" smtClean="0"/>
              <a:t>To improve your range of vocabulary for writing</a:t>
            </a:r>
            <a:endParaRPr lang="en-GB" dirty="0"/>
          </a:p>
        </p:txBody>
      </p:sp>
      <p:sp>
        <p:nvSpPr>
          <p:cNvPr id="8" name="TextBox 7"/>
          <p:cNvSpPr txBox="1"/>
          <p:nvPr/>
        </p:nvSpPr>
        <p:spPr>
          <a:xfrm>
            <a:off x="755576" y="1628800"/>
            <a:ext cx="4536504" cy="1754326"/>
          </a:xfrm>
          <a:prstGeom prst="rect">
            <a:avLst/>
          </a:prstGeom>
          <a:noFill/>
          <a:ln w="57150">
            <a:solidFill>
              <a:srgbClr val="00B050"/>
            </a:solidFill>
          </a:ln>
        </p:spPr>
        <p:txBody>
          <a:bodyPr wrap="square" rtlCol="0">
            <a:spAutoFit/>
          </a:bodyPr>
          <a:lstStyle/>
          <a:p>
            <a:r>
              <a:rPr lang="en-GB" b="1" u="sng" dirty="0" smtClean="0">
                <a:solidFill>
                  <a:srgbClr val="00B050"/>
                </a:solidFill>
              </a:rPr>
              <a:t>WENT</a:t>
            </a:r>
            <a:r>
              <a:rPr lang="en-GB" dirty="0" smtClean="0"/>
              <a:t> is not a very descriptive word as it doesn’t describe anything about the way the subject is moving. Neither does it tell us anything about their mood. If we take the first 10 letters of the alphabet, we can </a:t>
            </a:r>
            <a:r>
              <a:rPr lang="en-GB" dirty="0"/>
              <a:t>t</a:t>
            </a:r>
            <a:r>
              <a:rPr lang="en-GB" dirty="0" smtClean="0"/>
              <a:t>hink of better alternatives. See if you can find them!</a:t>
            </a:r>
            <a:endParaRPr lang="en-GB" dirty="0"/>
          </a:p>
        </p:txBody>
      </p:sp>
      <p:sp>
        <p:nvSpPr>
          <p:cNvPr id="9" name="TextBox 8"/>
          <p:cNvSpPr txBox="1"/>
          <p:nvPr/>
        </p:nvSpPr>
        <p:spPr>
          <a:xfrm>
            <a:off x="179512" y="3573016"/>
            <a:ext cx="6264696" cy="2862322"/>
          </a:xfrm>
          <a:prstGeom prst="rect">
            <a:avLst/>
          </a:prstGeom>
          <a:noFill/>
          <a:ln w="57150">
            <a:solidFill>
              <a:srgbClr val="7030A0"/>
            </a:solidFill>
          </a:ln>
        </p:spPr>
        <p:txBody>
          <a:bodyPr wrap="square" rtlCol="0">
            <a:spAutoFit/>
          </a:bodyPr>
          <a:lstStyle/>
          <a:p>
            <a:pPr marL="342900" indent="-342900">
              <a:buAutoNum type="arabicParenBoth"/>
            </a:pPr>
            <a:r>
              <a:rPr lang="en-GB" dirty="0" smtClean="0"/>
              <a:t>The care-free teenager slowly a______ down the road.</a:t>
            </a:r>
          </a:p>
          <a:p>
            <a:pPr marL="342900" indent="-342900">
              <a:buAutoNum type="arabicParenBoth"/>
            </a:pPr>
            <a:r>
              <a:rPr lang="en-GB" dirty="0" smtClean="0"/>
              <a:t>The eager sprinter b_______ past like lightning.</a:t>
            </a:r>
          </a:p>
          <a:p>
            <a:pPr marL="342900" indent="-342900">
              <a:buAutoNum type="arabicParenBoth"/>
            </a:pPr>
            <a:r>
              <a:rPr lang="en-GB" dirty="0" smtClean="0"/>
              <a:t>The exhausted ramblers c___________ up the steep hill.</a:t>
            </a:r>
          </a:p>
          <a:p>
            <a:pPr marL="342900" indent="-342900">
              <a:buAutoNum type="arabicParenBoth"/>
            </a:pPr>
            <a:r>
              <a:rPr lang="en-GB" dirty="0" smtClean="0"/>
              <a:t>The unwilling boy d______ his feet through the school gates.</a:t>
            </a:r>
          </a:p>
          <a:p>
            <a:pPr marL="342900" indent="-342900">
              <a:buAutoNum type="arabicParenBoth"/>
            </a:pPr>
            <a:r>
              <a:rPr lang="en-GB" dirty="0" smtClean="0"/>
              <a:t>The nervous first-time climber e______ herself over the cliff.</a:t>
            </a:r>
          </a:p>
          <a:p>
            <a:pPr marL="342900" indent="-342900">
              <a:buAutoNum type="arabicParenBoth"/>
            </a:pPr>
            <a:r>
              <a:rPr lang="en-GB" dirty="0" smtClean="0"/>
              <a:t>The directionless crowd f___________ the leader.</a:t>
            </a:r>
          </a:p>
          <a:p>
            <a:pPr marL="342900" indent="-342900">
              <a:buAutoNum type="arabicParenBoth"/>
            </a:pPr>
            <a:r>
              <a:rPr lang="en-GB" dirty="0" smtClean="0"/>
              <a:t>The keen children g_______ over the fields like frisky horses.</a:t>
            </a:r>
          </a:p>
          <a:p>
            <a:pPr marL="342900" indent="-342900">
              <a:buAutoNum type="arabicParenBoth"/>
            </a:pPr>
            <a:r>
              <a:rPr lang="en-GB" dirty="0" smtClean="0"/>
              <a:t>The injured athlete h_________ along to finish the race last.</a:t>
            </a:r>
          </a:p>
          <a:p>
            <a:pPr marL="342900" indent="-342900">
              <a:buAutoNum type="arabicParenBoth"/>
            </a:pPr>
            <a:r>
              <a:rPr lang="en-GB" dirty="0" smtClean="0"/>
              <a:t>The petrified woman i_______ along the side of the cliff.</a:t>
            </a:r>
          </a:p>
          <a:p>
            <a:pPr marL="342900" indent="-342900">
              <a:buAutoNum type="arabicParenBoth"/>
            </a:pPr>
            <a:r>
              <a:rPr lang="en-GB" dirty="0"/>
              <a:t> </a:t>
            </a:r>
            <a:r>
              <a:rPr lang="en-GB" dirty="0" smtClean="0"/>
              <a:t>The arrogant youth j______ past the geriatric group.</a:t>
            </a:r>
            <a:endParaRPr lang="en-GB" dirty="0"/>
          </a:p>
        </p:txBody>
      </p:sp>
      <p:sp>
        <p:nvSpPr>
          <p:cNvPr id="10" name="TextBox 9"/>
          <p:cNvSpPr txBox="1"/>
          <p:nvPr/>
        </p:nvSpPr>
        <p:spPr>
          <a:xfrm>
            <a:off x="6732240" y="4581129"/>
            <a:ext cx="2016224" cy="2739211"/>
          </a:xfrm>
          <a:prstGeom prst="rect">
            <a:avLst/>
          </a:prstGeom>
          <a:noFill/>
        </p:spPr>
        <p:txBody>
          <a:bodyPr wrap="square" rtlCol="0">
            <a:spAutoFit/>
          </a:bodyPr>
          <a:lstStyle/>
          <a:p>
            <a:r>
              <a:rPr lang="en-GB" sz="1400" b="1" dirty="0" smtClean="0">
                <a:solidFill>
                  <a:srgbClr val="7030A0"/>
                </a:solidFill>
              </a:rPr>
              <a:t>am</a:t>
            </a:r>
          </a:p>
          <a:p>
            <a:r>
              <a:rPr lang="en-GB" sz="1400" b="1" dirty="0" smtClean="0">
                <a:solidFill>
                  <a:srgbClr val="7030A0"/>
                </a:solidFill>
              </a:rPr>
              <a:t>bo</a:t>
            </a:r>
          </a:p>
          <a:p>
            <a:r>
              <a:rPr lang="en-GB" sz="1400" b="1" dirty="0" smtClean="0">
                <a:solidFill>
                  <a:srgbClr val="7030A0"/>
                </a:solidFill>
              </a:rPr>
              <a:t>cla</a:t>
            </a:r>
          </a:p>
          <a:p>
            <a:r>
              <a:rPr lang="en-GB" sz="1400" b="1" dirty="0" smtClean="0">
                <a:solidFill>
                  <a:srgbClr val="7030A0"/>
                </a:solidFill>
              </a:rPr>
              <a:t>dr</a:t>
            </a:r>
          </a:p>
          <a:p>
            <a:r>
              <a:rPr lang="en-GB" sz="1400" b="1" dirty="0" smtClean="0">
                <a:solidFill>
                  <a:srgbClr val="7030A0"/>
                </a:solidFill>
              </a:rPr>
              <a:t>ed</a:t>
            </a:r>
          </a:p>
          <a:p>
            <a:r>
              <a:rPr lang="en-GB" sz="1400" b="1" dirty="0" smtClean="0">
                <a:solidFill>
                  <a:srgbClr val="7030A0"/>
                </a:solidFill>
              </a:rPr>
              <a:t>fo</a:t>
            </a:r>
          </a:p>
          <a:p>
            <a:r>
              <a:rPr lang="en-GB" sz="1400" b="1" dirty="0" smtClean="0">
                <a:solidFill>
                  <a:srgbClr val="7030A0"/>
                </a:solidFill>
              </a:rPr>
              <a:t>ga</a:t>
            </a:r>
          </a:p>
          <a:p>
            <a:r>
              <a:rPr lang="en-GB" sz="1400" b="1" dirty="0" smtClean="0">
                <a:solidFill>
                  <a:srgbClr val="7030A0"/>
                </a:solidFill>
              </a:rPr>
              <a:t>ho</a:t>
            </a:r>
          </a:p>
          <a:p>
            <a:r>
              <a:rPr lang="en-GB" sz="1400" b="1" dirty="0" smtClean="0">
                <a:solidFill>
                  <a:srgbClr val="7030A0"/>
                </a:solidFill>
              </a:rPr>
              <a:t>in</a:t>
            </a:r>
          </a:p>
          <a:p>
            <a:r>
              <a:rPr lang="en-GB" sz="1400" b="1" dirty="0" smtClean="0">
                <a:solidFill>
                  <a:srgbClr val="7030A0"/>
                </a:solidFill>
              </a:rPr>
              <a:t>jo</a:t>
            </a:r>
          </a:p>
          <a:p>
            <a:endParaRPr lang="en-GB" sz="1400" dirty="0" smtClean="0"/>
          </a:p>
          <a:p>
            <a:endParaRPr lang="en-GB" dirty="0"/>
          </a:p>
        </p:txBody>
      </p:sp>
      <p:pic>
        <p:nvPicPr>
          <p:cNvPr id="2050" name="Picture 2" descr="http://www.cutecliparts.com/wp-content/uploads/2015/10/Smiling-Pencil-Swank-Clip-Art.jpg"/>
          <p:cNvPicPr>
            <a:picLocks noChangeAspect="1" noChangeArrowheads="1"/>
          </p:cNvPicPr>
          <p:nvPr/>
        </p:nvPicPr>
        <p:blipFill>
          <a:blip r:embed="rId4" cstate="print"/>
          <a:srcRect/>
          <a:stretch>
            <a:fillRect/>
          </a:stretch>
        </p:blipFill>
        <p:spPr bwMode="auto">
          <a:xfrm>
            <a:off x="6732240" y="2708920"/>
            <a:ext cx="2016224" cy="1872208"/>
          </a:xfrm>
          <a:prstGeom prst="rect">
            <a:avLst/>
          </a:prstGeom>
          <a:noFill/>
        </p:spPr>
      </p:pic>
      <p:sp>
        <p:nvSpPr>
          <p:cNvPr id="13" name="Rectangular Callout 12"/>
          <p:cNvSpPr/>
          <p:nvPr/>
        </p:nvSpPr>
        <p:spPr>
          <a:xfrm>
            <a:off x="3995936" y="1484784"/>
            <a:ext cx="1728192" cy="3528392"/>
          </a:xfrm>
          <a:prstGeom prst="wedgeRectCallout">
            <a:avLst>
              <a:gd name="adj1" fmla="val -160039"/>
              <a:gd name="adj2" fmla="val 7275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FFFF00"/>
                </a:solidFill>
              </a:rPr>
              <a:t>ANSWERS</a:t>
            </a:r>
            <a:r>
              <a:rPr lang="en-GB" dirty="0" smtClean="0"/>
              <a:t>:</a:t>
            </a:r>
          </a:p>
          <a:p>
            <a:pPr marL="342900" indent="-342900" algn="ctr">
              <a:buAutoNum type="arabicPeriod"/>
            </a:pPr>
            <a:r>
              <a:rPr lang="en-GB" b="1" dirty="0" smtClean="0"/>
              <a:t>ambled</a:t>
            </a:r>
          </a:p>
          <a:p>
            <a:pPr marL="342900" indent="-342900" algn="ctr">
              <a:buAutoNum type="arabicPeriod"/>
            </a:pPr>
            <a:r>
              <a:rPr lang="en-GB" b="1" dirty="0" smtClean="0"/>
              <a:t>bolted</a:t>
            </a:r>
          </a:p>
          <a:p>
            <a:pPr marL="342900" indent="-342900" algn="ctr">
              <a:buAutoNum type="arabicPeriod"/>
            </a:pPr>
            <a:r>
              <a:rPr lang="en-GB" b="1" dirty="0" smtClean="0"/>
              <a:t>clambered</a:t>
            </a:r>
          </a:p>
          <a:p>
            <a:pPr marL="342900" indent="-342900" algn="ctr">
              <a:buAutoNum type="arabicPeriod"/>
            </a:pPr>
            <a:r>
              <a:rPr lang="en-GB" b="1" dirty="0" smtClean="0"/>
              <a:t>dragged</a:t>
            </a:r>
          </a:p>
          <a:p>
            <a:pPr marL="342900" indent="-342900" algn="ctr">
              <a:buAutoNum type="arabicPeriod"/>
            </a:pPr>
            <a:r>
              <a:rPr lang="en-GB" b="1" dirty="0" smtClean="0"/>
              <a:t>edged</a:t>
            </a:r>
          </a:p>
          <a:p>
            <a:pPr marL="342900" indent="-342900" algn="ctr">
              <a:buAutoNum type="arabicPeriod"/>
            </a:pPr>
            <a:r>
              <a:rPr lang="en-GB" b="1" dirty="0" smtClean="0"/>
              <a:t>followed</a:t>
            </a:r>
          </a:p>
          <a:p>
            <a:pPr marL="342900" indent="-342900" algn="ctr">
              <a:buAutoNum type="arabicPeriod"/>
            </a:pPr>
            <a:r>
              <a:rPr lang="en-GB" b="1" dirty="0" smtClean="0"/>
              <a:t>galloped</a:t>
            </a:r>
          </a:p>
          <a:p>
            <a:pPr marL="342900" indent="-342900" algn="ctr">
              <a:buAutoNum type="arabicPeriod"/>
            </a:pPr>
            <a:r>
              <a:rPr lang="en-GB" b="1" dirty="0" smtClean="0"/>
              <a:t>hobbled</a:t>
            </a:r>
          </a:p>
          <a:p>
            <a:pPr marL="342900" indent="-342900" algn="ctr">
              <a:buAutoNum type="arabicPeriod"/>
            </a:pPr>
            <a:r>
              <a:rPr lang="en-GB" b="1" dirty="0" smtClean="0"/>
              <a:t>inched</a:t>
            </a:r>
          </a:p>
          <a:p>
            <a:pPr marL="342900" indent="-342900" algn="ctr">
              <a:buAutoNum type="arabicPeriod"/>
            </a:pPr>
            <a:r>
              <a:rPr lang="en-GB" b="1" dirty="0" smtClean="0"/>
              <a:t>jogged</a:t>
            </a:r>
            <a:endParaRPr lang="en-GB"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strVal val="#ppt_w*0.70"/>
                                          </p:val>
                                        </p:tav>
                                        <p:tav tm="100000">
                                          <p:val>
                                            <p:strVal val="#ppt_w"/>
                                          </p:val>
                                        </p:tav>
                                      </p:tavLst>
                                    </p:anim>
                                    <p:anim calcmode="lin" valueType="num">
                                      <p:cBhvr>
                                        <p:cTn id="14" dur="1000" fill="hold"/>
                                        <p:tgtEl>
                                          <p:spTgt spid="5"/>
                                        </p:tgtEl>
                                        <p:attrNameLst>
                                          <p:attrName>ppt_h</p:attrName>
                                        </p:attrNameLst>
                                      </p:cBhvr>
                                      <p:tavLst>
                                        <p:tav tm="0">
                                          <p:val>
                                            <p:strVal val="#ppt_h"/>
                                          </p:val>
                                        </p:tav>
                                        <p:tav tm="100000">
                                          <p:val>
                                            <p:strVal val="#ppt_h"/>
                                          </p:val>
                                        </p:tav>
                                      </p:tavLst>
                                    </p:anim>
                                    <p:animEffect transition="in" filter="fade">
                                      <p:cBhvr>
                                        <p:cTn id="15" dur="10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ntr" presetSubtype="0" fill="hold" nodeType="clickEffect">
                                  <p:stCondLst>
                                    <p:cond delay="0"/>
                                  </p:stCondLst>
                                  <p:childTnLst>
                                    <p:set>
                                      <p:cBhvr>
                                        <p:cTn id="19" dur="1" fill="hold">
                                          <p:stCondLst>
                                            <p:cond delay="0"/>
                                          </p:stCondLst>
                                        </p:cTn>
                                        <p:tgtEl>
                                          <p:spTgt spid="2050"/>
                                        </p:tgtEl>
                                        <p:attrNameLst>
                                          <p:attrName>style.visibility</p:attrName>
                                        </p:attrNameLst>
                                      </p:cBhvr>
                                      <p:to>
                                        <p:strVal val="visible"/>
                                      </p:to>
                                    </p:set>
                                    <p:animEffect transition="in" filter="wipe(down)">
                                      <p:cBhvr>
                                        <p:cTn id="20" dur="580">
                                          <p:stCondLst>
                                            <p:cond delay="0"/>
                                          </p:stCondLst>
                                        </p:cTn>
                                        <p:tgtEl>
                                          <p:spTgt spid="2050"/>
                                        </p:tgtEl>
                                      </p:cBhvr>
                                    </p:animEffect>
                                    <p:anim calcmode="lin" valueType="num">
                                      <p:cBhvr>
                                        <p:cTn id="21" dur="1822" tmFilter="0,0; 0.14,0.36; 0.43,0.73; 0.71,0.91; 1.0,1.0">
                                          <p:stCondLst>
                                            <p:cond delay="0"/>
                                          </p:stCondLst>
                                        </p:cTn>
                                        <p:tgtEl>
                                          <p:spTgt spid="2050"/>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2050"/>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2050"/>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2050"/>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2050"/>
                                        </p:tgtEl>
                                        <p:attrNameLst>
                                          <p:attrName>ppt_y</p:attrName>
                                        </p:attrNameLst>
                                      </p:cBhvr>
                                      <p:tavLst>
                                        <p:tav tm="0" fmla="#ppt_y-sin(pi*$)/81">
                                          <p:val>
                                            <p:fltVal val="0"/>
                                          </p:val>
                                        </p:tav>
                                        <p:tav tm="100000">
                                          <p:val>
                                            <p:fltVal val="1"/>
                                          </p:val>
                                        </p:tav>
                                      </p:tavLst>
                                    </p:anim>
                                    <p:animScale>
                                      <p:cBhvr>
                                        <p:cTn id="26" dur="26">
                                          <p:stCondLst>
                                            <p:cond delay="650"/>
                                          </p:stCondLst>
                                        </p:cTn>
                                        <p:tgtEl>
                                          <p:spTgt spid="2050"/>
                                        </p:tgtEl>
                                      </p:cBhvr>
                                      <p:to x="100000" y="60000"/>
                                    </p:animScale>
                                    <p:animScale>
                                      <p:cBhvr>
                                        <p:cTn id="27" dur="166" decel="50000">
                                          <p:stCondLst>
                                            <p:cond delay="676"/>
                                          </p:stCondLst>
                                        </p:cTn>
                                        <p:tgtEl>
                                          <p:spTgt spid="2050"/>
                                        </p:tgtEl>
                                      </p:cBhvr>
                                      <p:to x="100000" y="100000"/>
                                    </p:animScale>
                                    <p:animScale>
                                      <p:cBhvr>
                                        <p:cTn id="28" dur="26">
                                          <p:stCondLst>
                                            <p:cond delay="1312"/>
                                          </p:stCondLst>
                                        </p:cTn>
                                        <p:tgtEl>
                                          <p:spTgt spid="2050"/>
                                        </p:tgtEl>
                                      </p:cBhvr>
                                      <p:to x="100000" y="80000"/>
                                    </p:animScale>
                                    <p:animScale>
                                      <p:cBhvr>
                                        <p:cTn id="29" dur="166" decel="50000">
                                          <p:stCondLst>
                                            <p:cond delay="1338"/>
                                          </p:stCondLst>
                                        </p:cTn>
                                        <p:tgtEl>
                                          <p:spTgt spid="2050"/>
                                        </p:tgtEl>
                                      </p:cBhvr>
                                      <p:to x="100000" y="100000"/>
                                    </p:animScale>
                                    <p:animScale>
                                      <p:cBhvr>
                                        <p:cTn id="30" dur="26">
                                          <p:stCondLst>
                                            <p:cond delay="1642"/>
                                          </p:stCondLst>
                                        </p:cTn>
                                        <p:tgtEl>
                                          <p:spTgt spid="2050"/>
                                        </p:tgtEl>
                                      </p:cBhvr>
                                      <p:to x="100000" y="90000"/>
                                    </p:animScale>
                                    <p:animScale>
                                      <p:cBhvr>
                                        <p:cTn id="31" dur="166" decel="50000">
                                          <p:stCondLst>
                                            <p:cond delay="1668"/>
                                          </p:stCondLst>
                                        </p:cTn>
                                        <p:tgtEl>
                                          <p:spTgt spid="2050"/>
                                        </p:tgtEl>
                                      </p:cBhvr>
                                      <p:to x="100000" y="100000"/>
                                    </p:animScale>
                                    <p:animScale>
                                      <p:cBhvr>
                                        <p:cTn id="32" dur="26">
                                          <p:stCondLst>
                                            <p:cond delay="1808"/>
                                          </p:stCondLst>
                                        </p:cTn>
                                        <p:tgtEl>
                                          <p:spTgt spid="2050"/>
                                        </p:tgtEl>
                                      </p:cBhvr>
                                      <p:to x="100000" y="95000"/>
                                    </p:animScale>
                                    <p:animScale>
                                      <p:cBhvr>
                                        <p:cTn id="33" dur="166" decel="50000">
                                          <p:stCondLst>
                                            <p:cond delay="1834"/>
                                          </p:stCondLst>
                                        </p:cTn>
                                        <p:tgtEl>
                                          <p:spTgt spid="2050"/>
                                        </p:tgtEl>
                                      </p:cBhvr>
                                      <p:to x="100000" y="100000"/>
                                    </p:animScale>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checkerboard(across)">
                                      <p:cBhvr>
                                        <p:cTn id="38" dur="500"/>
                                        <p:tgtEl>
                                          <p:spTgt spid="8"/>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23" presetClass="entr" presetSubtype="16" fill="hold" grpId="0" nodeType="clickEffect">
                                  <p:stCondLst>
                                    <p:cond delay="0"/>
                                  </p:stCondLst>
                                  <p:childTnLst>
                                    <p:set>
                                      <p:cBhvr>
                                        <p:cTn id="52" dur="1" fill="hold">
                                          <p:stCondLst>
                                            <p:cond delay="0"/>
                                          </p:stCondLst>
                                        </p:cTn>
                                        <p:tgtEl>
                                          <p:spTgt spid="13"/>
                                        </p:tgtEl>
                                        <p:attrNameLst>
                                          <p:attrName>style.visibility</p:attrName>
                                        </p:attrNameLst>
                                      </p:cBhvr>
                                      <p:to>
                                        <p:strVal val="visible"/>
                                      </p:to>
                                    </p:set>
                                    <p:anim calcmode="lin" valueType="num">
                                      <p:cBhvr>
                                        <p:cTn id="53" dur="500" fill="hold"/>
                                        <p:tgtEl>
                                          <p:spTgt spid="13"/>
                                        </p:tgtEl>
                                        <p:attrNameLst>
                                          <p:attrName>ppt_w</p:attrName>
                                        </p:attrNameLst>
                                      </p:cBhvr>
                                      <p:tavLst>
                                        <p:tav tm="0">
                                          <p:val>
                                            <p:fltVal val="0"/>
                                          </p:val>
                                        </p:tav>
                                        <p:tav tm="100000">
                                          <p:val>
                                            <p:strVal val="#ppt_w"/>
                                          </p:val>
                                        </p:tav>
                                      </p:tavLst>
                                    </p:anim>
                                    <p:anim calcmode="lin" valueType="num">
                                      <p:cBhvr>
                                        <p:cTn id="54" dur="500" fill="hold"/>
                                        <p:tgtEl>
                                          <p:spTgt spid="1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8" grpId="0" animBg="1"/>
      <p:bldP spid="9" grpId="0" animBg="1"/>
      <p:bldP spid="10" grpId="0"/>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3" cstate="print"/>
            <a:tile tx="0" ty="0" sx="100000" sy="100000" flip="none" algn="tl"/>
          </a:blipFill>
        </p:spPr>
        <p:txBody>
          <a:bodyPr>
            <a:normAutofit fontScale="90000"/>
          </a:bodyPr>
          <a:lstStyle/>
          <a:p>
            <a:r>
              <a:rPr lang="en-GB" dirty="0" smtClean="0">
                <a:solidFill>
                  <a:srgbClr val="00B0F0"/>
                </a:solidFill>
              </a:rPr>
              <a:t>(20) </a:t>
            </a:r>
            <a:r>
              <a:rPr lang="en-GB" dirty="0" smtClean="0"/>
              <a:t>Suffixes – 4: -EOUS, -IOUS, -UOUS</a:t>
            </a:r>
            <a:endParaRPr lang="en-GB" dirty="0"/>
          </a:p>
        </p:txBody>
      </p:sp>
      <p:sp>
        <p:nvSpPr>
          <p:cNvPr id="3" name="Rectangle 2"/>
          <p:cNvSpPr/>
          <p:nvPr/>
        </p:nvSpPr>
        <p:spPr>
          <a:xfrm>
            <a:off x="5868144" y="1628800"/>
            <a:ext cx="2736304" cy="1200329"/>
          </a:xfrm>
          <a:prstGeom prst="rect">
            <a:avLst/>
          </a:prstGeom>
          <a:ln w="57150">
            <a:solidFill>
              <a:srgbClr val="FF0000"/>
            </a:solidFill>
          </a:ln>
        </p:spPr>
        <p:txBody>
          <a:bodyPr wrap="square">
            <a:spAutoFit/>
          </a:bodyPr>
          <a:lstStyle/>
          <a:p>
            <a:r>
              <a:rPr lang="en-GB" b="1" dirty="0" smtClean="0">
                <a:solidFill>
                  <a:srgbClr val="FF0000"/>
                </a:solidFill>
              </a:rPr>
              <a:t>Learning Objective</a:t>
            </a:r>
            <a:r>
              <a:rPr lang="en-GB" dirty="0" smtClean="0"/>
              <a:t>:</a:t>
            </a:r>
          </a:p>
          <a:p>
            <a:r>
              <a:rPr lang="en-GB" dirty="0" smtClean="0"/>
              <a:t>To learn how to spell more accurately, those suffixes which sound similar</a:t>
            </a:r>
            <a:endParaRPr lang="en-GB" dirty="0"/>
          </a:p>
        </p:txBody>
      </p:sp>
      <p:sp>
        <p:nvSpPr>
          <p:cNvPr id="5" name="Rectangle 4"/>
          <p:cNvSpPr/>
          <p:nvPr/>
        </p:nvSpPr>
        <p:spPr>
          <a:xfrm>
            <a:off x="539552" y="1628800"/>
            <a:ext cx="5184576" cy="1477328"/>
          </a:xfrm>
          <a:prstGeom prst="rect">
            <a:avLst/>
          </a:prstGeom>
          <a:ln w="57150">
            <a:solidFill>
              <a:srgbClr val="00B050"/>
            </a:solidFill>
          </a:ln>
        </p:spPr>
        <p:txBody>
          <a:bodyPr wrap="square">
            <a:spAutoFit/>
          </a:bodyPr>
          <a:lstStyle/>
          <a:p>
            <a:r>
              <a:rPr lang="en-GB" dirty="0" smtClean="0"/>
              <a:t>Now we have 3 suffix endings which sound the same and always cause problems. There is a difference with one of them. The </a:t>
            </a:r>
            <a:r>
              <a:rPr lang="en-GB" b="1" dirty="0" smtClean="0">
                <a:solidFill>
                  <a:srgbClr val="00B050"/>
                </a:solidFill>
              </a:rPr>
              <a:t>–ious </a:t>
            </a:r>
            <a:r>
              <a:rPr lang="en-GB" dirty="0" smtClean="0"/>
              <a:t>has only one sound (</a:t>
            </a:r>
            <a:r>
              <a:rPr lang="en-GB" b="1" dirty="0" smtClean="0">
                <a:solidFill>
                  <a:srgbClr val="00B050"/>
                </a:solidFill>
              </a:rPr>
              <a:t>shus</a:t>
            </a:r>
            <a:r>
              <a:rPr lang="en-GB" dirty="0" smtClean="0"/>
              <a:t>). The other two have 2 sounds: </a:t>
            </a:r>
            <a:r>
              <a:rPr lang="en-GB" b="1" dirty="0" smtClean="0">
                <a:solidFill>
                  <a:srgbClr val="00B050"/>
                </a:solidFill>
              </a:rPr>
              <a:t>you-us</a:t>
            </a:r>
            <a:r>
              <a:rPr lang="en-GB" dirty="0" smtClean="0"/>
              <a:t> (-</a:t>
            </a:r>
            <a:r>
              <a:rPr lang="en-GB" b="1" dirty="0" smtClean="0">
                <a:solidFill>
                  <a:srgbClr val="00B050"/>
                </a:solidFill>
              </a:rPr>
              <a:t>uous</a:t>
            </a:r>
            <a:r>
              <a:rPr lang="en-GB" dirty="0" smtClean="0"/>
              <a:t>) or </a:t>
            </a:r>
            <a:r>
              <a:rPr lang="en-GB" b="1" dirty="0" smtClean="0">
                <a:solidFill>
                  <a:srgbClr val="00B050"/>
                </a:solidFill>
              </a:rPr>
              <a:t>ee-us</a:t>
            </a:r>
            <a:r>
              <a:rPr lang="en-GB" dirty="0" smtClean="0"/>
              <a:t> </a:t>
            </a:r>
            <a:r>
              <a:rPr lang="en-GB" b="1" dirty="0" smtClean="0">
                <a:solidFill>
                  <a:srgbClr val="00B050"/>
                </a:solidFill>
              </a:rPr>
              <a:t>(-eous</a:t>
            </a:r>
            <a:r>
              <a:rPr lang="en-GB" dirty="0" smtClean="0"/>
              <a:t>).</a:t>
            </a:r>
            <a:endParaRPr lang="en-GB" dirty="0"/>
          </a:p>
        </p:txBody>
      </p:sp>
      <p:pic>
        <p:nvPicPr>
          <p:cNvPr id="6" name="Picture 2"/>
          <p:cNvPicPr>
            <a:picLocks noChangeAspect="1" noChangeArrowheads="1"/>
          </p:cNvPicPr>
          <p:nvPr/>
        </p:nvPicPr>
        <p:blipFill>
          <a:blip r:embed="rId4" cstate="print"/>
          <a:srcRect/>
          <a:stretch>
            <a:fillRect/>
          </a:stretch>
        </p:blipFill>
        <p:spPr bwMode="auto">
          <a:xfrm>
            <a:off x="6732240" y="2852936"/>
            <a:ext cx="2232248" cy="2592288"/>
          </a:xfrm>
          <a:prstGeom prst="rect">
            <a:avLst/>
          </a:prstGeom>
          <a:noFill/>
          <a:ln w="9525">
            <a:noFill/>
            <a:miter lim="800000"/>
            <a:headEnd/>
            <a:tailEnd/>
          </a:ln>
        </p:spPr>
      </p:pic>
      <p:sp>
        <p:nvSpPr>
          <p:cNvPr id="8" name="TextBox 7"/>
          <p:cNvSpPr txBox="1"/>
          <p:nvPr/>
        </p:nvSpPr>
        <p:spPr>
          <a:xfrm>
            <a:off x="539552" y="3429000"/>
            <a:ext cx="5616624" cy="1754326"/>
          </a:xfrm>
          <a:prstGeom prst="rect">
            <a:avLst/>
          </a:prstGeom>
          <a:noFill/>
          <a:ln w="57150">
            <a:solidFill>
              <a:srgbClr val="7030A0"/>
            </a:solidFill>
          </a:ln>
        </p:spPr>
        <p:txBody>
          <a:bodyPr wrap="square" rtlCol="0">
            <a:spAutoFit/>
          </a:bodyPr>
          <a:lstStyle/>
          <a:p>
            <a:r>
              <a:rPr lang="en-GB" dirty="0" smtClean="0"/>
              <a:t>Here are 15 words for you to sort out into the correct suffix columns. Draw 3 columns with your 3 suffixes (as below), then place these beginnings in the correct columns. There should be 5 words of each:</a:t>
            </a:r>
          </a:p>
          <a:p>
            <a:r>
              <a:rPr lang="en-GB" dirty="0" smtClean="0"/>
              <a:t>spontan-, contin-, suspic-, stren-, ambit-, gorg-, ambig-, </a:t>
            </a:r>
          </a:p>
          <a:p>
            <a:r>
              <a:rPr lang="en-GB" dirty="0" smtClean="0"/>
              <a:t>hid-, prec-, anx-, court-, virt-, delic-, right-, tempest-</a:t>
            </a:r>
            <a:endParaRPr lang="en-GB" dirty="0"/>
          </a:p>
        </p:txBody>
      </p:sp>
      <p:graphicFrame>
        <p:nvGraphicFramePr>
          <p:cNvPr id="10" name="Table 9"/>
          <p:cNvGraphicFramePr>
            <a:graphicFrameLocks noGrp="1"/>
          </p:cNvGraphicFramePr>
          <p:nvPr/>
        </p:nvGraphicFramePr>
        <p:xfrm>
          <a:off x="539552" y="5445224"/>
          <a:ext cx="5688632" cy="731520"/>
        </p:xfrm>
        <a:graphic>
          <a:graphicData uri="http://schemas.openxmlformats.org/drawingml/2006/table">
            <a:tbl>
              <a:tblPr firstRow="1" bandRow="1">
                <a:tableStyleId>{5C22544A-7EE6-4342-B048-85BDC9FD1C3A}</a:tableStyleId>
              </a:tblPr>
              <a:tblGrid>
                <a:gridCol w="2016224"/>
                <a:gridCol w="2026861"/>
                <a:gridCol w="1645547"/>
              </a:tblGrid>
              <a:tr h="0">
                <a:tc>
                  <a:txBody>
                    <a:bodyPr/>
                    <a:lstStyle/>
                    <a:p>
                      <a:r>
                        <a:rPr lang="en-GB" dirty="0" smtClean="0"/>
                        <a:t>-EOUS</a:t>
                      </a:r>
                      <a:endParaRPr lang="en-GB" dirty="0"/>
                    </a:p>
                  </a:txBody>
                  <a:tcPr/>
                </a:tc>
                <a:tc>
                  <a:txBody>
                    <a:bodyPr/>
                    <a:lstStyle/>
                    <a:p>
                      <a:r>
                        <a:rPr lang="en-GB" dirty="0" smtClean="0"/>
                        <a:t>-IOUS</a:t>
                      </a:r>
                      <a:endParaRPr lang="en-GB" dirty="0"/>
                    </a:p>
                  </a:txBody>
                  <a:tcPr/>
                </a:tc>
                <a:tc>
                  <a:txBody>
                    <a:bodyPr/>
                    <a:lstStyle/>
                    <a:p>
                      <a:r>
                        <a:rPr lang="en-GB" dirty="0" smtClean="0"/>
                        <a:t>-UOUS</a:t>
                      </a:r>
                      <a:endParaRPr lang="en-GB" dirty="0"/>
                    </a:p>
                  </a:txBody>
                  <a:tcPr/>
                </a:tc>
              </a:tr>
              <a:tr h="0">
                <a:tc>
                  <a:txBody>
                    <a:bodyPr/>
                    <a:lstStyle/>
                    <a:p>
                      <a:r>
                        <a:rPr lang="en-GB" dirty="0" smtClean="0"/>
                        <a:t>nauseous</a:t>
                      </a:r>
                      <a:endParaRPr lang="en-GB" dirty="0"/>
                    </a:p>
                  </a:txBody>
                  <a:tcPr/>
                </a:tc>
                <a:tc>
                  <a:txBody>
                    <a:bodyPr/>
                    <a:lstStyle/>
                    <a:p>
                      <a:r>
                        <a:rPr lang="en-GB" dirty="0" smtClean="0"/>
                        <a:t>spacious</a:t>
                      </a:r>
                      <a:endParaRPr lang="en-GB" dirty="0"/>
                    </a:p>
                  </a:txBody>
                  <a:tcPr/>
                </a:tc>
                <a:tc>
                  <a:txBody>
                    <a:bodyPr/>
                    <a:lstStyle/>
                    <a:p>
                      <a:r>
                        <a:rPr lang="en-GB" dirty="0" smtClean="0"/>
                        <a:t>conspicuous</a:t>
                      </a:r>
                      <a:endParaRPr lang="en-GB" dirty="0"/>
                    </a:p>
                  </a:txBody>
                  <a:tcPr/>
                </a:tc>
              </a:tr>
            </a:tbl>
          </a:graphicData>
        </a:graphic>
      </p:graphicFrame>
      <p:sp>
        <p:nvSpPr>
          <p:cNvPr id="11" name="TextBox 10"/>
          <p:cNvSpPr txBox="1"/>
          <p:nvPr/>
        </p:nvSpPr>
        <p:spPr>
          <a:xfrm>
            <a:off x="6444208" y="5517232"/>
            <a:ext cx="2448272" cy="923330"/>
          </a:xfrm>
          <a:prstGeom prst="rect">
            <a:avLst/>
          </a:prstGeom>
          <a:noFill/>
          <a:ln w="28575">
            <a:solidFill>
              <a:srgbClr val="FF0000"/>
            </a:solidFill>
          </a:ln>
        </p:spPr>
        <p:txBody>
          <a:bodyPr wrap="square" rtlCol="0">
            <a:spAutoFit/>
          </a:bodyPr>
          <a:lstStyle/>
          <a:p>
            <a:r>
              <a:rPr lang="en-GB" b="1" dirty="0" smtClean="0">
                <a:solidFill>
                  <a:srgbClr val="FF0000"/>
                </a:solidFill>
              </a:rPr>
              <a:t>Ps.</a:t>
            </a:r>
            <a:r>
              <a:rPr lang="en-GB" b="1" dirty="0" smtClean="0"/>
              <a:t> The –ious suffix in ‘glorious’ does have 2 sounds: ee-us!!</a:t>
            </a:r>
            <a:endParaRPr lang="en-GB" b="1" dirty="0"/>
          </a:p>
        </p:txBody>
      </p:sp>
      <p:sp>
        <p:nvSpPr>
          <p:cNvPr id="9" name="Rectangular Callout 8"/>
          <p:cNvSpPr/>
          <p:nvPr/>
        </p:nvSpPr>
        <p:spPr>
          <a:xfrm>
            <a:off x="2843808" y="1196752"/>
            <a:ext cx="2664296" cy="3096344"/>
          </a:xfrm>
          <a:prstGeom prst="wedgeRectCallout">
            <a:avLst>
              <a:gd name="adj1" fmla="val -68228"/>
              <a:gd name="adj2" fmla="val 6882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FFFF00"/>
                </a:solidFill>
              </a:rPr>
              <a:t>ANSWERS</a:t>
            </a:r>
            <a:r>
              <a:rPr lang="en-GB" dirty="0" smtClean="0"/>
              <a:t>:</a:t>
            </a:r>
          </a:p>
          <a:p>
            <a:pPr algn="ctr"/>
            <a:r>
              <a:rPr lang="en-GB" b="1" u="sng" dirty="0" smtClean="0"/>
              <a:t>-EOUS</a:t>
            </a:r>
            <a:r>
              <a:rPr lang="en-GB" dirty="0" smtClean="0"/>
              <a:t>: spontaneous, gorgeous, hideous, courteous, righteous</a:t>
            </a:r>
          </a:p>
          <a:p>
            <a:pPr algn="ctr"/>
            <a:r>
              <a:rPr lang="en-GB" b="1" u="sng" dirty="0" smtClean="0"/>
              <a:t>-IOUS</a:t>
            </a:r>
            <a:r>
              <a:rPr lang="en-GB" dirty="0" smtClean="0"/>
              <a:t>: suspicious, ambitious, precious, anxious, delicious</a:t>
            </a:r>
          </a:p>
          <a:p>
            <a:pPr algn="ctr"/>
            <a:r>
              <a:rPr lang="en-GB" b="1" u="sng" dirty="0" smtClean="0"/>
              <a:t>-UOUS</a:t>
            </a:r>
            <a:r>
              <a:rPr lang="en-GB" dirty="0" smtClean="0"/>
              <a:t>: continuous, strenuous, ambiguous, virtuous, tempestuous</a:t>
            </a:r>
            <a:endParaRPr lang="en-GB"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1000" fill="hold"/>
                                        <p:tgtEl>
                                          <p:spTgt spid="3"/>
                                        </p:tgtEl>
                                        <p:attrNameLst>
                                          <p:attrName>ppt_w</p:attrName>
                                        </p:attrNameLst>
                                      </p:cBhvr>
                                      <p:tavLst>
                                        <p:tav tm="0">
                                          <p:val>
                                            <p:strVal val="#ppt_w*0.70"/>
                                          </p:val>
                                        </p:tav>
                                        <p:tav tm="100000">
                                          <p:val>
                                            <p:strVal val="#ppt_w"/>
                                          </p:val>
                                        </p:tav>
                                      </p:tavLst>
                                    </p:anim>
                                    <p:anim calcmode="lin" valueType="num">
                                      <p:cBhvr>
                                        <p:cTn id="14" dur="1000" fill="hold"/>
                                        <p:tgtEl>
                                          <p:spTgt spid="3"/>
                                        </p:tgtEl>
                                        <p:attrNameLst>
                                          <p:attrName>ppt_h</p:attrName>
                                        </p:attrNameLst>
                                      </p:cBhvr>
                                      <p:tavLst>
                                        <p:tav tm="0">
                                          <p:val>
                                            <p:strVal val="#ppt_h"/>
                                          </p:val>
                                        </p:tav>
                                        <p:tav tm="100000">
                                          <p:val>
                                            <p:strVal val="#ppt_h"/>
                                          </p:val>
                                        </p:tav>
                                      </p:tavLst>
                                    </p:anim>
                                    <p:animEffect transition="in" filter="fade">
                                      <p:cBhvr>
                                        <p:cTn id="15" dur="10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ntr" presetSubtype="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down)">
                                      <p:cBhvr>
                                        <p:cTn id="20" dur="580">
                                          <p:stCondLst>
                                            <p:cond delay="0"/>
                                          </p:stCondLst>
                                        </p:cTn>
                                        <p:tgtEl>
                                          <p:spTgt spid="6"/>
                                        </p:tgtEl>
                                      </p:cBhvr>
                                    </p:animEffect>
                                    <p:anim calcmode="lin" valueType="num">
                                      <p:cBhvr>
                                        <p:cTn id="21"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6" dur="26">
                                          <p:stCondLst>
                                            <p:cond delay="650"/>
                                          </p:stCondLst>
                                        </p:cTn>
                                        <p:tgtEl>
                                          <p:spTgt spid="6"/>
                                        </p:tgtEl>
                                      </p:cBhvr>
                                      <p:to x="100000" y="60000"/>
                                    </p:animScale>
                                    <p:animScale>
                                      <p:cBhvr>
                                        <p:cTn id="27" dur="166" decel="50000">
                                          <p:stCondLst>
                                            <p:cond delay="676"/>
                                          </p:stCondLst>
                                        </p:cTn>
                                        <p:tgtEl>
                                          <p:spTgt spid="6"/>
                                        </p:tgtEl>
                                      </p:cBhvr>
                                      <p:to x="100000" y="100000"/>
                                    </p:animScale>
                                    <p:animScale>
                                      <p:cBhvr>
                                        <p:cTn id="28" dur="26">
                                          <p:stCondLst>
                                            <p:cond delay="1312"/>
                                          </p:stCondLst>
                                        </p:cTn>
                                        <p:tgtEl>
                                          <p:spTgt spid="6"/>
                                        </p:tgtEl>
                                      </p:cBhvr>
                                      <p:to x="100000" y="80000"/>
                                    </p:animScale>
                                    <p:animScale>
                                      <p:cBhvr>
                                        <p:cTn id="29" dur="166" decel="50000">
                                          <p:stCondLst>
                                            <p:cond delay="1338"/>
                                          </p:stCondLst>
                                        </p:cTn>
                                        <p:tgtEl>
                                          <p:spTgt spid="6"/>
                                        </p:tgtEl>
                                      </p:cBhvr>
                                      <p:to x="100000" y="100000"/>
                                    </p:animScale>
                                    <p:animScale>
                                      <p:cBhvr>
                                        <p:cTn id="30" dur="26">
                                          <p:stCondLst>
                                            <p:cond delay="1642"/>
                                          </p:stCondLst>
                                        </p:cTn>
                                        <p:tgtEl>
                                          <p:spTgt spid="6"/>
                                        </p:tgtEl>
                                      </p:cBhvr>
                                      <p:to x="100000" y="90000"/>
                                    </p:animScale>
                                    <p:animScale>
                                      <p:cBhvr>
                                        <p:cTn id="31" dur="166" decel="50000">
                                          <p:stCondLst>
                                            <p:cond delay="1668"/>
                                          </p:stCondLst>
                                        </p:cTn>
                                        <p:tgtEl>
                                          <p:spTgt spid="6"/>
                                        </p:tgtEl>
                                      </p:cBhvr>
                                      <p:to x="100000" y="100000"/>
                                    </p:animScale>
                                    <p:animScale>
                                      <p:cBhvr>
                                        <p:cTn id="32" dur="26">
                                          <p:stCondLst>
                                            <p:cond delay="1808"/>
                                          </p:stCondLst>
                                        </p:cTn>
                                        <p:tgtEl>
                                          <p:spTgt spid="6"/>
                                        </p:tgtEl>
                                      </p:cBhvr>
                                      <p:to x="100000" y="95000"/>
                                    </p:animScale>
                                    <p:animScale>
                                      <p:cBhvr>
                                        <p:cTn id="33" dur="166" decel="50000">
                                          <p:stCondLst>
                                            <p:cond delay="1834"/>
                                          </p:stCondLst>
                                        </p:cTn>
                                        <p:tgtEl>
                                          <p:spTgt spid="6"/>
                                        </p:tgtEl>
                                      </p:cBhvr>
                                      <p:to x="100000" y="100000"/>
                                    </p:animScale>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checkerboard(across)">
                                      <p:cBhvr>
                                        <p:cTn id="38" dur="500"/>
                                        <p:tgtEl>
                                          <p:spTgt spid="5"/>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1"/>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23" presetClass="entr" presetSubtype="16" fill="hold" grpId="0" nodeType="clickEffect">
                                  <p:stCondLst>
                                    <p:cond delay="0"/>
                                  </p:stCondLst>
                                  <p:childTnLst>
                                    <p:set>
                                      <p:cBhvr>
                                        <p:cTn id="56" dur="1" fill="hold">
                                          <p:stCondLst>
                                            <p:cond delay="0"/>
                                          </p:stCondLst>
                                        </p:cTn>
                                        <p:tgtEl>
                                          <p:spTgt spid="9"/>
                                        </p:tgtEl>
                                        <p:attrNameLst>
                                          <p:attrName>style.visibility</p:attrName>
                                        </p:attrNameLst>
                                      </p:cBhvr>
                                      <p:to>
                                        <p:strVal val="visible"/>
                                      </p:to>
                                    </p:set>
                                    <p:anim calcmode="lin" valueType="num">
                                      <p:cBhvr>
                                        <p:cTn id="57" dur="500" fill="hold"/>
                                        <p:tgtEl>
                                          <p:spTgt spid="9"/>
                                        </p:tgtEl>
                                        <p:attrNameLst>
                                          <p:attrName>ppt_w</p:attrName>
                                        </p:attrNameLst>
                                      </p:cBhvr>
                                      <p:tavLst>
                                        <p:tav tm="0">
                                          <p:val>
                                            <p:fltVal val="0"/>
                                          </p:val>
                                        </p:tav>
                                        <p:tav tm="100000">
                                          <p:val>
                                            <p:strVal val="#ppt_w"/>
                                          </p:val>
                                        </p:tav>
                                      </p:tavLst>
                                    </p:anim>
                                    <p:anim calcmode="lin" valueType="num">
                                      <p:cBhvr>
                                        <p:cTn id="58"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P spid="8" grpId="0" animBg="1"/>
      <p:bldP spid="11"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3" cstate="print"/>
            <a:tile tx="0" ty="0" sx="100000" sy="100000" flip="none" algn="tl"/>
          </a:blipFill>
        </p:spPr>
        <p:txBody>
          <a:bodyPr/>
          <a:lstStyle/>
          <a:p>
            <a:r>
              <a:rPr lang="en-GB" dirty="0" smtClean="0">
                <a:solidFill>
                  <a:srgbClr val="00B0F0"/>
                </a:solidFill>
              </a:rPr>
              <a:t>(27) </a:t>
            </a:r>
            <a:r>
              <a:rPr lang="en-GB" dirty="0" smtClean="0"/>
              <a:t>Extending Vocabulary - 5</a:t>
            </a:r>
            <a:endParaRPr lang="en-GB" dirty="0"/>
          </a:p>
        </p:txBody>
      </p:sp>
      <p:sp>
        <p:nvSpPr>
          <p:cNvPr id="3" name="Rectangle 2"/>
          <p:cNvSpPr/>
          <p:nvPr/>
        </p:nvSpPr>
        <p:spPr>
          <a:xfrm>
            <a:off x="5436096" y="1484784"/>
            <a:ext cx="3312368" cy="1200329"/>
          </a:xfrm>
          <a:prstGeom prst="rect">
            <a:avLst/>
          </a:prstGeom>
          <a:ln w="57150">
            <a:solidFill>
              <a:srgbClr val="FF0000"/>
            </a:solidFill>
          </a:ln>
        </p:spPr>
        <p:txBody>
          <a:bodyPr wrap="square">
            <a:spAutoFit/>
          </a:bodyPr>
          <a:lstStyle/>
          <a:p>
            <a:r>
              <a:rPr lang="en-GB" b="1" dirty="0" smtClean="0">
                <a:solidFill>
                  <a:srgbClr val="FF0000"/>
                </a:solidFill>
              </a:rPr>
              <a:t>Learning Objective</a:t>
            </a:r>
            <a:r>
              <a:rPr lang="en-GB" dirty="0" smtClean="0"/>
              <a:t>:</a:t>
            </a:r>
          </a:p>
          <a:p>
            <a:r>
              <a:rPr lang="en-GB" dirty="0" smtClean="0"/>
              <a:t>To increase knowledge of new vocabulary and to practise using these new words in writing.</a:t>
            </a:r>
            <a:endParaRPr lang="en-GB" dirty="0"/>
          </a:p>
        </p:txBody>
      </p:sp>
      <p:pic>
        <p:nvPicPr>
          <p:cNvPr id="4" name="Picture 2"/>
          <p:cNvPicPr>
            <a:picLocks noChangeAspect="1" noChangeArrowheads="1"/>
          </p:cNvPicPr>
          <p:nvPr/>
        </p:nvPicPr>
        <p:blipFill>
          <a:blip r:embed="rId4" cstate="print"/>
          <a:srcRect/>
          <a:stretch>
            <a:fillRect/>
          </a:stretch>
        </p:blipFill>
        <p:spPr bwMode="auto">
          <a:xfrm>
            <a:off x="6156176" y="2996952"/>
            <a:ext cx="2376264" cy="3168351"/>
          </a:xfrm>
          <a:prstGeom prst="rect">
            <a:avLst/>
          </a:prstGeom>
          <a:noFill/>
          <a:ln w="9525">
            <a:noFill/>
            <a:miter lim="800000"/>
            <a:headEnd/>
            <a:tailEnd/>
          </a:ln>
        </p:spPr>
      </p:pic>
      <p:sp>
        <p:nvSpPr>
          <p:cNvPr id="5" name="Rectangle 4"/>
          <p:cNvSpPr/>
          <p:nvPr/>
        </p:nvSpPr>
        <p:spPr>
          <a:xfrm>
            <a:off x="467544" y="1484784"/>
            <a:ext cx="4824536" cy="1754326"/>
          </a:xfrm>
          <a:prstGeom prst="rect">
            <a:avLst/>
          </a:prstGeom>
          <a:ln w="57150">
            <a:solidFill>
              <a:srgbClr val="7030A0"/>
            </a:solidFill>
          </a:ln>
        </p:spPr>
        <p:txBody>
          <a:bodyPr wrap="square">
            <a:spAutoFit/>
          </a:bodyPr>
          <a:lstStyle/>
          <a:p>
            <a:r>
              <a:rPr lang="en-GB" dirty="0" smtClean="0"/>
              <a:t>Below are 10 more </a:t>
            </a:r>
            <a:r>
              <a:rPr lang="en-GB" b="1" dirty="0" smtClean="0">
                <a:solidFill>
                  <a:srgbClr val="7030A0"/>
                </a:solidFill>
              </a:rPr>
              <a:t>–IOUS </a:t>
            </a:r>
            <a:r>
              <a:rPr lang="en-GB" dirty="0" smtClean="0"/>
              <a:t>adjectives. Again, all you have to do is match up the word and its definition. Use a dictionary to help you but you can probably guess some of them from hearing people use them:</a:t>
            </a:r>
          </a:p>
          <a:p>
            <a:endParaRPr lang="en-GB" dirty="0"/>
          </a:p>
        </p:txBody>
      </p:sp>
      <p:sp>
        <p:nvSpPr>
          <p:cNvPr id="6" name="Rectangle 5"/>
          <p:cNvSpPr/>
          <p:nvPr/>
        </p:nvSpPr>
        <p:spPr>
          <a:xfrm>
            <a:off x="395536" y="3429000"/>
            <a:ext cx="1440160" cy="2862322"/>
          </a:xfrm>
          <a:prstGeom prst="rect">
            <a:avLst/>
          </a:prstGeom>
          <a:ln w="19050">
            <a:solidFill>
              <a:srgbClr val="7030A0"/>
            </a:solidFill>
          </a:ln>
        </p:spPr>
        <p:txBody>
          <a:bodyPr wrap="square">
            <a:spAutoFit/>
          </a:bodyPr>
          <a:lstStyle/>
          <a:p>
            <a:r>
              <a:rPr lang="en-GB" b="1" dirty="0" smtClean="0">
                <a:solidFill>
                  <a:srgbClr val="7030A0"/>
                </a:solidFill>
              </a:rPr>
              <a:t>copious</a:t>
            </a:r>
          </a:p>
          <a:p>
            <a:r>
              <a:rPr lang="en-GB" b="1" dirty="0" smtClean="0">
                <a:solidFill>
                  <a:srgbClr val="7030A0"/>
                </a:solidFill>
              </a:rPr>
              <a:t>dubious</a:t>
            </a:r>
          </a:p>
          <a:p>
            <a:r>
              <a:rPr lang="en-GB" b="1" dirty="0" smtClean="0">
                <a:solidFill>
                  <a:srgbClr val="7030A0"/>
                </a:solidFill>
              </a:rPr>
              <a:t>envious</a:t>
            </a:r>
          </a:p>
          <a:p>
            <a:r>
              <a:rPr lang="en-GB" b="1" dirty="0" smtClean="0">
                <a:solidFill>
                  <a:srgbClr val="7030A0"/>
                </a:solidFill>
              </a:rPr>
              <a:t>delirious</a:t>
            </a:r>
          </a:p>
          <a:p>
            <a:r>
              <a:rPr lang="en-GB" b="1" dirty="0" smtClean="0">
                <a:solidFill>
                  <a:srgbClr val="7030A0"/>
                </a:solidFill>
              </a:rPr>
              <a:t>devious</a:t>
            </a:r>
          </a:p>
          <a:p>
            <a:r>
              <a:rPr lang="en-GB" b="1" dirty="0" smtClean="0">
                <a:solidFill>
                  <a:srgbClr val="7030A0"/>
                </a:solidFill>
              </a:rPr>
              <a:t>harmonious</a:t>
            </a:r>
          </a:p>
          <a:p>
            <a:r>
              <a:rPr lang="en-GB" b="1" dirty="0" smtClean="0">
                <a:solidFill>
                  <a:srgbClr val="7030A0"/>
                </a:solidFill>
              </a:rPr>
              <a:t>hilarious</a:t>
            </a:r>
          </a:p>
          <a:p>
            <a:r>
              <a:rPr lang="en-GB" b="1" dirty="0" smtClean="0">
                <a:solidFill>
                  <a:srgbClr val="7030A0"/>
                </a:solidFill>
              </a:rPr>
              <a:t>industrious</a:t>
            </a:r>
          </a:p>
          <a:p>
            <a:r>
              <a:rPr lang="en-GB" b="1" dirty="0" smtClean="0">
                <a:solidFill>
                  <a:srgbClr val="7030A0"/>
                </a:solidFill>
              </a:rPr>
              <a:t>luxurious</a:t>
            </a:r>
          </a:p>
          <a:p>
            <a:r>
              <a:rPr lang="en-GB" b="1" dirty="0" smtClean="0">
                <a:solidFill>
                  <a:srgbClr val="7030A0"/>
                </a:solidFill>
              </a:rPr>
              <a:t>notorious</a:t>
            </a:r>
            <a:endParaRPr lang="en-GB" b="1" dirty="0">
              <a:solidFill>
                <a:srgbClr val="7030A0"/>
              </a:solidFill>
            </a:endParaRPr>
          </a:p>
        </p:txBody>
      </p:sp>
      <p:sp>
        <p:nvSpPr>
          <p:cNvPr id="7" name="TextBox 6"/>
          <p:cNvSpPr txBox="1"/>
          <p:nvPr/>
        </p:nvSpPr>
        <p:spPr>
          <a:xfrm>
            <a:off x="1979712" y="3429000"/>
            <a:ext cx="3888432" cy="2880320"/>
          </a:xfrm>
          <a:prstGeom prst="rect">
            <a:avLst/>
          </a:prstGeom>
          <a:noFill/>
          <a:ln w="19050">
            <a:solidFill>
              <a:schemeClr val="tx1"/>
            </a:solidFill>
          </a:ln>
        </p:spPr>
        <p:txBody>
          <a:bodyPr wrap="square" rtlCol="0">
            <a:spAutoFit/>
          </a:bodyPr>
          <a:lstStyle/>
          <a:p>
            <a:pPr>
              <a:buFontTx/>
              <a:buChar char="-"/>
            </a:pPr>
            <a:r>
              <a:rPr lang="en-GB" dirty="0" smtClean="0"/>
              <a:t> </a:t>
            </a:r>
            <a:r>
              <a:rPr lang="en-GB" b="1" dirty="0" smtClean="0"/>
              <a:t>unreliable, dodgy</a:t>
            </a:r>
          </a:p>
          <a:p>
            <a:pPr>
              <a:buFontTx/>
              <a:buChar char="-"/>
            </a:pPr>
            <a:r>
              <a:rPr lang="en-GB" b="1" dirty="0" smtClean="0"/>
              <a:t> rich and expensive</a:t>
            </a:r>
          </a:p>
          <a:p>
            <a:pPr>
              <a:buFontTx/>
              <a:buChar char="-"/>
            </a:pPr>
            <a:r>
              <a:rPr lang="en-GB" b="1" dirty="0" smtClean="0"/>
              <a:t> insincere, underhand</a:t>
            </a:r>
          </a:p>
          <a:p>
            <a:pPr>
              <a:buFontTx/>
              <a:buChar char="-"/>
            </a:pPr>
            <a:r>
              <a:rPr lang="en-GB" b="1" dirty="0" smtClean="0"/>
              <a:t> well known for a bad reason</a:t>
            </a:r>
          </a:p>
          <a:p>
            <a:pPr>
              <a:buFontTx/>
              <a:buChar char="-"/>
            </a:pPr>
            <a:r>
              <a:rPr lang="en-GB" b="1" dirty="0" smtClean="0"/>
              <a:t> large amounts</a:t>
            </a:r>
          </a:p>
          <a:p>
            <a:pPr>
              <a:buFontTx/>
              <a:buChar char="-"/>
            </a:pPr>
            <a:r>
              <a:rPr lang="en-GB" b="1" dirty="0" smtClean="0"/>
              <a:t> wildly excited</a:t>
            </a:r>
          </a:p>
          <a:p>
            <a:pPr>
              <a:buFontTx/>
              <a:buChar char="-"/>
            </a:pPr>
            <a:r>
              <a:rPr lang="en-GB" b="1" dirty="0" smtClean="0"/>
              <a:t> jealous</a:t>
            </a:r>
          </a:p>
          <a:p>
            <a:pPr>
              <a:buFontTx/>
              <a:buChar char="-"/>
            </a:pPr>
            <a:r>
              <a:rPr lang="en-GB" b="1" dirty="0" smtClean="0"/>
              <a:t> very funny</a:t>
            </a:r>
          </a:p>
          <a:p>
            <a:pPr>
              <a:buFontTx/>
              <a:buChar char="-"/>
            </a:pPr>
            <a:r>
              <a:rPr lang="en-GB" b="1" dirty="0" smtClean="0"/>
              <a:t> sweet sounding</a:t>
            </a:r>
          </a:p>
          <a:p>
            <a:pPr>
              <a:buFontTx/>
              <a:buChar char="-"/>
            </a:pPr>
            <a:r>
              <a:rPr lang="en-GB" b="1" dirty="0" smtClean="0"/>
              <a:t> hard working</a:t>
            </a:r>
            <a:endParaRPr lang="en-GB" b="1" dirty="0"/>
          </a:p>
        </p:txBody>
      </p:sp>
      <p:sp>
        <p:nvSpPr>
          <p:cNvPr id="9" name="TextBox 8"/>
          <p:cNvSpPr txBox="1"/>
          <p:nvPr/>
        </p:nvSpPr>
        <p:spPr>
          <a:xfrm>
            <a:off x="395536" y="6381328"/>
            <a:ext cx="7056784" cy="369332"/>
          </a:xfrm>
          <a:prstGeom prst="rect">
            <a:avLst/>
          </a:prstGeom>
          <a:noFill/>
          <a:ln w="57150">
            <a:solidFill>
              <a:srgbClr val="C00000"/>
            </a:solidFill>
          </a:ln>
        </p:spPr>
        <p:txBody>
          <a:bodyPr wrap="square" rtlCol="0">
            <a:spAutoFit/>
          </a:bodyPr>
          <a:lstStyle/>
          <a:p>
            <a:r>
              <a:rPr lang="en-GB" b="1" dirty="0" smtClean="0">
                <a:solidFill>
                  <a:srgbClr val="C00000"/>
                </a:solidFill>
              </a:rPr>
              <a:t>Extension Work: Now put these 10 words into 10 sentences of your own.</a:t>
            </a:r>
            <a:endParaRPr lang="en-GB" b="1" dirty="0">
              <a:solidFill>
                <a:srgbClr val="C00000"/>
              </a:solidFill>
            </a:endParaRPr>
          </a:p>
        </p:txBody>
      </p:sp>
      <p:sp>
        <p:nvSpPr>
          <p:cNvPr id="10" name="Rectangular Callout 9"/>
          <p:cNvSpPr/>
          <p:nvPr/>
        </p:nvSpPr>
        <p:spPr>
          <a:xfrm>
            <a:off x="2123728" y="1340768"/>
            <a:ext cx="3168352" cy="3528392"/>
          </a:xfrm>
          <a:prstGeom prst="wedgeRectCallout">
            <a:avLst>
              <a:gd name="adj1" fmla="val -56565"/>
              <a:gd name="adj2" fmla="val 7545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rgbClr val="FFFF00"/>
                </a:solidFill>
              </a:rPr>
              <a:t>ANSWERS</a:t>
            </a:r>
            <a:r>
              <a:rPr lang="en-GB" dirty="0" smtClean="0"/>
              <a:t>:</a:t>
            </a:r>
          </a:p>
          <a:p>
            <a:pPr algn="ctr"/>
            <a:r>
              <a:rPr lang="en-GB" b="1" dirty="0" smtClean="0"/>
              <a:t>copious</a:t>
            </a:r>
            <a:r>
              <a:rPr lang="en-GB" dirty="0" smtClean="0"/>
              <a:t> – </a:t>
            </a:r>
            <a:r>
              <a:rPr lang="en-GB" b="1" dirty="0" smtClean="0">
                <a:solidFill>
                  <a:schemeClr val="accent2">
                    <a:lumMod val="40000"/>
                    <a:lumOff val="60000"/>
                  </a:schemeClr>
                </a:solidFill>
              </a:rPr>
              <a:t>large amounts</a:t>
            </a:r>
          </a:p>
          <a:p>
            <a:pPr algn="ctr"/>
            <a:r>
              <a:rPr lang="en-GB" b="1" dirty="0" smtClean="0"/>
              <a:t>dubious</a:t>
            </a:r>
            <a:r>
              <a:rPr lang="en-GB" dirty="0" smtClean="0"/>
              <a:t> – </a:t>
            </a:r>
            <a:r>
              <a:rPr lang="en-GB" b="1" dirty="0" smtClean="0">
                <a:solidFill>
                  <a:schemeClr val="accent2">
                    <a:lumMod val="40000"/>
                    <a:lumOff val="60000"/>
                  </a:schemeClr>
                </a:solidFill>
              </a:rPr>
              <a:t>unreliable</a:t>
            </a:r>
          </a:p>
          <a:p>
            <a:pPr algn="ctr"/>
            <a:r>
              <a:rPr lang="en-GB" b="1" dirty="0" smtClean="0"/>
              <a:t>envious</a:t>
            </a:r>
            <a:r>
              <a:rPr lang="en-GB" dirty="0" smtClean="0"/>
              <a:t> – </a:t>
            </a:r>
            <a:r>
              <a:rPr lang="en-GB" b="1" dirty="0" smtClean="0">
                <a:solidFill>
                  <a:schemeClr val="accent2">
                    <a:lumMod val="40000"/>
                    <a:lumOff val="60000"/>
                  </a:schemeClr>
                </a:solidFill>
              </a:rPr>
              <a:t>jealous</a:t>
            </a:r>
          </a:p>
          <a:p>
            <a:pPr algn="ctr"/>
            <a:r>
              <a:rPr lang="en-GB" b="1" dirty="0" smtClean="0"/>
              <a:t>delirious</a:t>
            </a:r>
            <a:r>
              <a:rPr lang="en-GB" dirty="0" smtClean="0"/>
              <a:t> – </a:t>
            </a:r>
            <a:r>
              <a:rPr lang="en-GB" b="1" dirty="0" smtClean="0">
                <a:solidFill>
                  <a:schemeClr val="accent2">
                    <a:lumMod val="40000"/>
                    <a:lumOff val="60000"/>
                  </a:schemeClr>
                </a:solidFill>
              </a:rPr>
              <a:t>wildly excited</a:t>
            </a:r>
          </a:p>
          <a:p>
            <a:pPr algn="ctr"/>
            <a:r>
              <a:rPr lang="en-GB" b="1" dirty="0" smtClean="0"/>
              <a:t>devious </a:t>
            </a:r>
            <a:r>
              <a:rPr lang="en-GB" dirty="0" smtClean="0"/>
              <a:t>– </a:t>
            </a:r>
            <a:r>
              <a:rPr lang="en-GB" b="1" dirty="0" smtClean="0">
                <a:solidFill>
                  <a:schemeClr val="accent2">
                    <a:lumMod val="40000"/>
                    <a:lumOff val="60000"/>
                  </a:schemeClr>
                </a:solidFill>
              </a:rPr>
              <a:t>insincere, underhand</a:t>
            </a:r>
          </a:p>
          <a:p>
            <a:pPr algn="ctr"/>
            <a:r>
              <a:rPr lang="en-GB" b="1" dirty="0" smtClean="0"/>
              <a:t>harmonious </a:t>
            </a:r>
            <a:r>
              <a:rPr lang="en-GB" dirty="0" smtClean="0"/>
              <a:t>– </a:t>
            </a:r>
            <a:r>
              <a:rPr lang="en-GB" b="1" dirty="0" smtClean="0">
                <a:solidFill>
                  <a:schemeClr val="accent2">
                    <a:lumMod val="40000"/>
                    <a:lumOff val="60000"/>
                  </a:schemeClr>
                </a:solidFill>
              </a:rPr>
              <a:t>sweet-sounding</a:t>
            </a:r>
          </a:p>
          <a:p>
            <a:pPr algn="ctr"/>
            <a:r>
              <a:rPr lang="en-GB" b="1" dirty="0" smtClean="0"/>
              <a:t>hilarious</a:t>
            </a:r>
            <a:r>
              <a:rPr lang="en-GB" dirty="0" smtClean="0"/>
              <a:t> – </a:t>
            </a:r>
            <a:r>
              <a:rPr lang="en-GB" b="1" dirty="0" smtClean="0">
                <a:solidFill>
                  <a:schemeClr val="accent2">
                    <a:lumMod val="40000"/>
                    <a:lumOff val="60000"/>
                  </a:schemeClr>
                </a:solidFill>
              </a:rPr>
              <a:t>very funny</a:t>
            </a:r>
          </a:p>
          <a:p>
            <a:pPr algn="ctr"/>
            <a:r>
              <a:rPr lang="en-GB" b="1" dirty="0" smtClean="0"/>
              <a:t>industrious</a:t>
            </a:r>
            <a:r>
              <a:rPr lang="en-GB" dirty="0" smtClean="0"/>
              <a:t> – </a:t>
            </a:r>
            <a:r>
              <a:rPr lang="en-GB" b="1" dirty="0" smtClean="0">
                <a:solidFill>
                  <a:schemeClr val="accent2">
                    <a:lumMod val="40000"/>
                    <a:lumOff val="60000"/>
                  </a:schemeClr>
                </a:solidFill>
              </a:rPr>
              <a:t>hard-working</a:t>
            </a:r>
          </a:p>
          <a:p>
            <a:pPr algn="ctr"/>
            <a:r>
              <a:rPr lang="en-GB" b="1" dirty="0" smtClean="0"/>
              <a:t>luxurious</a:t>
            </a:r>
            <a:r>
              <a:rPr lang="en-GB" dirty="0" smtClean="0"/>
              <a:t> – </a:t>
            </a:r>
            <a:r>
              <a:rPr lang="en-GB" b="1" dirty="0" smtClean="0">
                <a:solidFill>
                  <a:schemeClr val="accent2">
                    <a:lumMod val="40000"/>
                    <a:lumOff val="60000"/>
                  </a:schemeClr>
                </a:solidFill>
              </a:rPr>
              <a:t>rich, expensive</a:t>
            </a:r>
          </a:p>
          <a:p>
            <a:pPr algn="ctr"/>
            <a:r>
              <a:rPr lang="en-GB" b="1" dirty="0" smtClean="0"/>
              <a:t>notorious</a:t>
            </a:r>
            <a:r>
              <a:rPr lang="en-GB" dirty="0" smtClean="0"/>
              <a:t> – </a:t>
            </a:r>
            <a:r>
              <a:rPr lang="en-GB" b="1" dirty="0" smtClean="0">
                <a:solidFill>
                  <a:schemeClr val="accent2">
                    <a:lumMod val="40000"/>
                    <a:lumOff val="60000"/>
                  </a:schemeClr>
                </a:solidFill>
              </a:rPr>
              <a:t>well known for bad reason</a:t>
            </a:r>
          </a:p>
          <a:p>
            <a:pPr algn="ctr"/>
            <a:endParaRPr lang="en-GB"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1000" fill="hold"/>
                                        <p:tgtEl>
                                          <p:spTgt spid="3"/>
                                        </p:tgtEl>
                                        <p:attrNameLst>
                                          <p:attrName>ppt_w</p:attrName>
                                        </p:attrNameLst>
                                      </p:cBhvr>
                                      <p:tavLst>
                                        <p:tav tm="0">
                                          <p:val>
                                            <p:strVal val="#ppt_w*0.70"/>
                                          </p:val>
                                        </p:tav>
                                        <p:tav tm="100000">
                                          <p:val>
                                            <p:strVal val="#ppt_w"/>
                                          </p:val>
                                        </p:tav>
                                      </p:tavLst>
                                    </p:anim>
                                    <p:anim calcmode="lin" valueType="num">
                                      <p:cBhvr>
                                        <p:cTn id="14" dur="1000" fill="hold"/>
                                        <p:tgtEl>
                                          <p:spTgt spid="3"/>
                                        </p:tgtEl>
                                        <p:attrNameLst>
                                          <p:attrName>ppt_h</p:attrName>
                                        </p:attrNameLst>
                                      </p:cBhvr>
                                      <p:tavLst>
                                        <p:tav tm="0">
                                          <p:val>
                                            <p:strVal val="#ppt_h"/>
                                          </p:val>
                                        </p:tav>
                                        <p:tav tm="100000">
                                          <p:val>
                                            <p:strVal val="#ppt_h"/>
                                          </p:val>
                                        </p:tav>
                                      </p:tavLst>
                                    </p:anim>
                                    <p:animEffect transition="in" filter="fade">
                                      <p:cBhvr>
                                        <p:cTn id="15" dur="10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ntr" presetSubtype="0"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down)">
                                      <p:cBhvr>
                                        <p:cTn id="20" dur="580">
                                          <p:stCondLst>
                                            <p:cond delay="0"/>
                                          </p:stCondLst>
                                        </p:cTn>
                                        <p:tgtEl>
                                          <p:spTgt spid="4"/>
                                        </p:tgtEl>
                                      </p:cBhvr>
                                    </p:animEffect>
                                    <p:anim calcmode="lin" valueType="num">
                                      <p:cBhvr>
                                        <p:cTn id="21"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6" dur="26">
                                          <p:stCondLst>
                                            <p:cond delay="650"/>
                                          </p:stCondLst>
                                        </p:cTn>
                                        <p:tgtEl>
                                          <p:spTgt spid="4"/>
                                        </p:tgtEl>
                                      </p:cBhvr>
                                      <p:to x="100000" y="60000"/>
                                    </p:animScale>
                                    <p:animScale>
                                      <p:cBhvr>
                                        <p:cTn id="27" dur="166" decel="50000">
                                          <p:stCondLst>
                                            <p:cond delay="676"/>
                                          </p:stCondLst>
                                        </p:cTn>
                                        <p:tgtEl>
                                          <p:spTgt spid="4"/>
                                        </p:tgtEl>
                                      </p:cBhvr>
                                      <p:to x="100000" y="100000"/>
                                    </p:animScale>
                                    <p:animScale>
                                      <p:cBhvr>
                                        <p:cTn id="28" dur="26">
                                          <p:stCondLst>
                                            <p:cond delay="1312"/>
                                          </p:stCondLst>
                                        </p:cTn>
                                        <p:tgtEl>
                                          <p:spTgt spid="4"/>
                                        </p:tgtEl>
                                      </p:cBhvr>
                                      <p:to x="100000" y="80000"/>
                                    </p:animScale>
                                    <p:animScale>
                                      <p:cBhvr>
                                        <p:cTn id="29" dur="166" decel="50000">
                                          <p:stCondLst>
                                            <p:cond delay="1338"/>
                                          </p:stCondLst>
                                        </p:cTn>
                                        <p:tgtEl>
                                          <p:spTgt spid="4"/>
                                        </p:tgtEl>
                                      </p:cBhvr>
                                      <p:to x="100000" y="100000"/>
                                    </p:animScale>
                                    <p:animScale>
                                      <p:cBhvr>
                                        <p:cTn id="30" dur="26">
                                          <p:stCondLst>
                                            <p:cond delay="1642"/>
                                          </p:stCondLst>
                                        </p:cTn>
                                        <p:tgtEl>
                                          <p:spTgt spid="4"/>
                                        </p:tgtEl>
                                      </p:cBhvr>
                                      <p:to x="100000" y="90000"/>
                                    </p:animScale>
                                    <p:animScale>
                                      <p:cBhvr>
                                        <p:cTn id="31" dur="166" decel="50000">
                                          <p:stCondLst>
                                            <p:cond delay="1668"/>
                                          </p:stCondLst>
                                        </p:cTn>
                                        <p:tgtEl>
                                          <p:spTgt spid="4"/>
                                        </p:tgtEl>
                                      </p:cBhvr>
                                      <p:to x="100000" y="100000"/>
                                    </p:animScale>
                                    <p:animScale>
                                      <p:cBhvr>
                                        <p:cTn id="32" dur="26">
                                          <p:stCondLst>
                                            <p:cond delay="1808"/>
                                          </p:stCondLst>
                                        </p:cTn>
                                        <p:tgtEl>
                                          <p:spTgt spid="4"/>
                                        </p:tgtEl>
                                      </p:cBhvr>
                                      <p:to x="100000" y="95000"/>
                                    </p:animScale>
                                    <p:animScale>
                                      <p:cBhvr>
                                        <p:cTn id="33" dur="166" decel="50000">
                                          <p:stCondLst>
                                            <p:cond delay="1834"/>
                                          </p:stCondLst>
                                        </p:cTn>
                                        <p:tgtEl>
                                          <p:spTgt spid="4"/>
                                        </p:tgtEl>
                                      </p:cBhvr>
                                      <p:to x="100000" y="100000"/>
                                    </p:animScale>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5"/>
                                        </p:tgtEl>
                                        <p:attrNameLst>
                                          <p:attrName>style.visibility</p:attrName>
                                        </p:attrNameLst>
                                      </p:cBhvr>
                                      <p:to>
                                        <p:strVal val="visible"/>
                                      </p:to>
                                    </p:set>
                                    <p:anim calcmode="lin" valueType="num">
                                      <p:cBhvr additive="base">
                                        <p:cTn id="38" dur="500" fill="hold"/>
                                        <p:tgtEl>
                                          <p:spTgt spid="5"/>
                                        </p:tgtEl>
                                        <p:attrNameLst>
                                          <p:attrName>ppt_x</p:attrName>
                                        </p:attrNameLst>
                                      </p:cBhvr>
                                      <p:tavLst>
                                        <p:tav tm="0">
                                          <p:val>
                                            <p:strVal val="#ppt_x"/>
                                          </p:val>
                                        </p:tav>
                                        <p:tav tm="100000">
                                          <p:val>
                                            <p:strVal val="#ppt_x"/>
                                          </p:val>
                                        </p:tav>
                                      </p:tavLst>
                                    </p:anim>
                                    <p:anim calcmode="lin" valueType="num">
                                      <p:cBhvr additive="base">
                                        <p:cTn id="3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6"/>
                                        </p:tgtEl>
                                        <p:attrNameLst>
                                          <p:attrName>style.visibility</p:attrName>
                                        </p:attrNameLst>
                                      </p:cBhvr>
                                      <p:to>
                                        <p:strVal val="visible"/>
                                      </p:to>
                                    </p:set>
                                    <p:anim calcmode="lin" valueType="num">
                                      <p:cBhvr additive="base">
                                        <p:cTn id="44" dur="500" fill="hold"/>
                                        <p:tgtEl>
                                          <p:spTgt spid="6"/>
                                        </p:tgtEl>
                                        <p:attrNameLst>
                                          <p:attrName>ppt_x</p:attrName>
                                        </p:attrNameLst>
                                      </p:cBhvr>
                                      <p:tavLst>
                                        <p:tav tm="0">
                                          <p:val>
                                            <p:strVal val="#ppt_x"/>
                                          </p:val>
                                        </p:tav>
                                        <p:tav tm="100000">
                                          <p:val>
                                            <p:strVal val="#ppt_x"/>
                                          </p:val>
                                        </p:tav>
                                      </p:tavLst>
                                    </p:anim>
                                    <p:anim calcmode="lin" valueType="num">
                                      <p:cBhvr additive="base">
                                        <p:cTn id="4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7"/>
                                        </p:tgtEl>
                                        <p:attrNameLst>
                                          <p:attrName>style.visibility</p:attrName>
                                        </p:attrNameLst>
                                      </p:cBhvr>
                                      <p:to>
                                        <p:strVal val="visible"/>
                                      </p:to>
                                    </p:set>
                                    <p:anim calcmode="lin" valueType="num">
                                      <p:cBhvr additive="base">
                                        <p:cTn id="50" dur="500" fill="hold"/>
                                        <p:tgtEl>
                                          <p:spTgt spid="7"/>
                                        </p:tgtEl>
                                        <p:attrNameLst>
                                          <p:attrName>ppt_x</p:attrName>
                                        </p:attrNameLst>
                                      </p:cBhvr>
                                      <p:tavLst>
                                        <p:tav tm="0">
                                          <p:val>
                                            <p:strVal val="#ppt_x"/>
                                          </p:val>
                                        </p:tav>
                                        <p:tav tm="100000">
                                          <p:val>
                                            <p:strVal val="#ppt_x"/>
                                          </p:val>
                                        </p:tav>
                                      </p:tavLst>
                                    </p:anim>
                                    <p:anim calcmode="lin" valueType="num">
                                      <p:cBhvr additive="base">
                                        <p:cTn id="51"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9"/>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23" presetClass="entr" presetSubtype="16" fill="hold" grpId="0" nodeType="clickEffect">
                                  <p:stCondLst>
                                    <p:cond delay="0"/>
                                  </p:stCondLst>
                                  <p:childTnLst>
                                    <p:set>
                                      <p:cBhvr>
                                        <p:cTn id="59" dur="1" fill="hold">
                                          <p:stCondLst>
                                            <p:cond delay="0"/>
                                          </p:stCondLst>
                                        </p:cTn>
                                        <p:tgtEl>
                                          <p:spTgt spid="10"/>
                                        </p:tgtEl>
                                        <p:attrNameLst>
                                          <p:attrName>style.visibility</p:attrName>
                                        </p:attrNameLst>
                                      </p:cBhvr>
                                      <p:to>
                                        <p:strVal val="visible"/>
                                      </p:to>
                                    </p:set>
                                    <p:anim calcmode="lin" valueType="num">
                                      <p:cBhvr>
                                        <p:cTn id="60" dur="500" fill="hold"/>
                                        <p:tgtEl>
                                          <p:spTgt spid="10"/>
                                        </p:tgtEl>
                                        <p:attrNameLst>
                                          <p:attrName>ppt_w</p:attrName>
                                        </p:attrNameLst>
                                      </p:cBhvr>
                                      <p:tavLst>
                                        <p:tav tm="0">
                                          <p:val>
                                            <p:fltVal val="0"/>
                                          </p:val>
                                        </p:tav>
                                        <p:tav tm="100000">
                                          <p:val>
                                            <p:strVal val="#ppt_w"/>
                                          </p:val>
                                        </p:tav>
                                      </p:tavLst>
                                    </p:anim>
                                    <p:anim calcmode="lin" valueType="num">
                                      <p:cBhvr>
                                        <p:cTn id="61" dur="500" fill="hold"/>
                                        <p:tgtEl>
                                          <p:spTgt spid="1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P spid="6" grpId="0" animBg="1"/>
      <p:bldP spid="7" grpId="0" animBg="1"/>
      <p:bldP spid="9"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cstate="print"/>
            <a:tile tx="0" ty="0" sx="100000" sy="100000" flip="none" algn="tl"/>
          </a:blipFill>
        </p:spPr>
        <p:txBody>
          <a:bodyPr>
            <a:normAutofit fontScale="90000"/>
          </a:bodyPr>
          <a:lstStyle/>
          <a:p>
            <a:r>
              <a:rPr lang="en-GB" b="1" dirty="0" smtClean="0">
                <a:solidFill>
                  <a:srgbClr val="FF00FF"/>
                </a:solidFill>
              </a:rPr>
              <a:t>(58) Punctuation – 8</a:t>
            </a:r>
            <a:r>
              <a:rPr lang="en-GB" dirty="0" smtClean="0"/>
              <a:t>:</a:t>
            </a:r>
            <a:br>
              <a:rPr lang="en-GB" dirty="0" smtClean="0"/>
            </a:br>
            <a:r>
              <a:rPr lang="en-GB" b="1" dirty="0" smtClean="0">
                <a:solidFill>
                  <a:schemeClr val="bg2">
                    <a:lumMod val="50000"/>
                  </a:schemeClr>
                </a:solidFill>
              </a:rPr>
              <a:t>Using Commas in Direct Speech I </a:t>
            </a:r>
            <a:endParaRPr lang="en-GB" b="1" dirty="0">
              <a:solidFill>
                <a:schemeClr val="bg2">
                  <a:lumMod val="50000"/>
                </a:schemeClr>
              </a:solidFill>
            </a:endParaRPr>
          </a:p>
        </p:txBody>
      </p:sp>
      <p:sp>
        <p:nvSpPr>
          <p:cNvPr id="3" name="TextBox 2"/>
          <p:cNvSpPr txBox="1"/>
          <p:nvPr/>
        </p:nvSpPr>
        <p:spPr>
          <a:xfrm>
            <a:off x="5508104" y="1556792"/>
            <a:ext cx="3312368" cy="923330"/>
          </a:xfrm>
          <a:prstGeom prst="rect">
            <a:avLst/>
          </a:prstGeom>
          <a:noFill/>
          <a:ln w="57150">
            <a:solidFill>
              <a:srgbClr val="FF0000"/>
            </a:solidFill>
          </a:ln>
        </p:spPr>
        <p:txBody>
          <a:bodyPr wrap="square" rtlCol="0">
            <a:spAutoFit/>
          </a:bodyPr>
          <a:lstStyle/>
          <a:p>
            <a:r>
              <a:rPr lang="en-GB" b="1" dirty="0" smtClean="0">
                <a:solidFill>
                  <a:srgbClr val="FF0000"/>
                </a:solidFill>
              </a:rPr>
              <a:t>Learning Objective</a:t>
            </a:r>
            <a:r>
              <a:rPr lang="en-GB" dirty="0" smtClean="0"/>
              <a:t>:</a:t>
            </a:r>
          </a:p>
          <a:p>
            <a:r>
              <a:rPr lang="en-GB" dirty="0" smtClean="0"/>
              <a:t>To practise using commas before and after the SAID-word</a:t>
            </a:r>
            <a:endParaRPr lang="en-GB" dirty="0"/>
          </a:p>
        </p:txBody>
      </p:sp>
      <p:sp>
        <p:nvSpPr>
          <p:cNvPr id="4" name="TextBox 3"/>
          <p:cNvSpPr txBox="1"/>
          <p:nvPr/>
        </p:nvSpPr>
        <p:spPr>
          <a:xfrm>
            <a:off x="251520" y="1556792"/>
            <a:ext cx="5112568" cy="2585323"/>
          </a:xfrm>
          <a:prstGeom prst="rect">
            <a:avLst/>
          </a:prstGeom>
          <a:noFill/>
          <a:ln w="57150">
            <a:solidFill>
              <a:srgbClr val="00B050"/>
            </a:solidFill>
          </a:ln>
        </p:spPr>
        <p:txBody>
          <a:bodyPr wrap="square" rtlCol="0">
            <a:spAutoFit/>
          </a:bodyPr>
          <a:lstStyle/>
          <a:p>
            <a:r>
              <a:rPr lang="en-GB" dirty="0" smtClean="0"/>
              <a:t>You probably know that speech marks are placed round the actual words spoken. However, commas are also used here, in two ways:</a:t>
            </a:r>
          </a:p>
          <a:p>
            <a:r>
              <a:rPr lang="en-GB" dirty="0" smtClean="0"/>
              <a:t>     </a:t>
            </a:r>
            <a:r>
              <a:rPr lang="en-GB" b="1" dirty="0" smtClean="0">
                <a:solidFill>
                  <a:srgbClr val="00B050"/>
                </a:solidFill>
              </a:rPr>
              <a:t>The girl said</a:t>
            </a:r>
            <a:r>
              <a:rPr lang="en-GB" b="1" u="sng" dirty="0" smtClean="0">
                <a:solidFill>
                  <a:srgbClr val="00B050"/>
                </a:solidFill>
              </a:rPr>
              <a:t>, </a:t>
            </a:r>
            <a:r>
              <a:rPr lang="en-GB" b="1" dirty="0" smtClean="0">
                <a:solidFill>
                  <a:srgbClr val="00B050"/>
                </a:solidFill>
              </a:rPr>
              <a:t>‘I’ve forgotten my homework.’</a:t>
            </a:r>
          </a:p>
          <a:p>
            <a:r>
              <a:rPr lang="en-GB" b="1" dirty="0" smtClean="0">
                <a:solidFill>
                  <a:srgbClr val="00B050"/>
                </a:solidFill>
              </a:rPr>
              <a:t>     ‘I’ve forgotten my homework</a:t>
            </a:r>
            <a:r>
              <a:rPr lang="en-GB" b="1" u="sng" dirty="0" smtClean="0">
                <a:solidFill>
                  <a:srgbClr val="00B050"/>
                </a:solidFill>
              </a:rPr>
              <a:t>,’</a:t>
            </a:r>
            <a:r>
              <a:rPr lang="en-GB" b="1" dirty="0" smtClean="0">
                <a:solidFill>
                  <a:srgbClr val="00B050"/>
                </a:solidFill>
              </a:rPr>
              <a:t> said the girl.</a:t>
            </a:r>
          </a:p>
          <a:p>
            <a:r>
              <a:rPr lang="en-GB" dirty="0" smtClean="0"/>
              <a:t>If you put the </a:t>
            </a:r>
            <a:r>
              <a:rPr lang="en-GB" b="1" dirty="0" smtClean="0">
                <a:solidFill>
                  <a:srgbClr val="00B050"/>
                </a:solidFill>
              </a:rPr>
              <a:t>SAID-words</a:t>
            </a:r>
            <a:r>
              <a:rPr lang="en-GB" dirty="0" smtClean="0"/>
              <a:t> first, you introduce the spoken words with a comma. If you begin with the speech, the comma comes inside the speech marks before the SAID-words are written.</a:t>
            </a:r>
            <a:endParaRPr lang="en-GB" dirty="0"/>
          </a:p>
        </p:txBody>
      </p:sp>
      <p:pic>
        <p:nvPicPr>
          <p:cNvPr id="5" name="Picture 2"/>
          <p:cNvPicPr>
            <a:picLocks noChangeAspect="1" noChangeArrowheads="1"/>
          </p:cNvPicPr>
          <p:nvPr/>
        </p:nvPicPr>
        <p:blipFill>
          <a:blip r:embed="rId3" cstate="print"/>
          <a:srcRect/>
          <a:stretch>
            <a:fillRect/>
          </a:stretch>
        </p:blipFill>
        <p:spPr bwMode="auto">
          <a:xfrm>
            <a:off x="7092280" y="2708920"/>
            <a:ext cx="1512168" cy="3096344"/>
          </a:xfrm>
          <a:prstGeom prst="rect">
            <a:avLst/>
          </a:prstGeom>
          <a:noFill/>
          <a:ln w="9525">
            <a:noFill/>
            <a:miter lim="800000"/>
            <a:headEnd/>
            <a:tailEnd/>
          </a:ln>
        </p:spPr>
      </p:pic>
      <p:sp>
        <p:nvSpPr>
          <p:cNvPr id="6" name="TextBox 5"/>
          <p:cNvSpPr txBox="1"/>
          <p:nvPr/>
        </p:nvSpPr>
        <p:spPr>
          <a:xfrm>
            <a:off x="179512" y="4365104"/>
            <a:ext cx="6624736" cy="2031325"/>
          </a:xfrm>
          <a:prstGeom prst="rect">
            <a:avLst/>
          </a:prstGeom>
          <a:noFill/>
          <a:ln w="57150">
            <a:solidFill>
              <a:srgbClr val="7030A0"/>
            </a:solidFill>
          </a:ln>
        </p:spPr>
        <p:txBody>
          <a:bodyPr wrap="square" rtlCol="0">
            <a:spAutoFit/>
          </a:bodyPr>
          <a:lstStyle/>
          <a:p>
            <a:r>
              <a:rPr lang="en-GB" i="1" dirty="0" smtClean="0"/>
              <a:t>Write out the following sentences, putting the commas in:</a:t>
            </a:r>
          </a:p>
          <a:p>
            <a:pPr marL="342900" indent="-342900">
              <a:buAutoNum type="arabicParenBoth"/>
            </a:pPr>
            <a:r>
              <a:rPr lang="en-GB" b="1" dirty="0" smtClean="0">
                <a:solidFill>
                  <a:srgbClr val="7030A0"/>
                </a:solidFill>
              </a:rPr>
              <a:t>The foreman shouted ‘Watch out for that cable!’</a:t>
            </a:r>
          </a:p>
          <a:p>
            <a:pPr marL="342900" indent="-342900">
              <a:buAutoNum type="arabicParenBoth"/>
            </a:pPr>
            <a:r>
              <a:rPr lang="en-GB" b="1" dirty="0" smtClean="0">
                <a:solidFill>
                  <a:srgbClr val="7030A0"/>
                </a:solidFill>
              </a:rPr>
              <a:t>‘Mind the gap’ repeated the announcer on the Tube platform.</a:t>
            </a:r>
          </a:p>
          <a:p>
            <a:pPr marL="342900" indent="-342900">
              <a:buAutoNum type="arabicParenBoth"/>
            </a:pPr>
            <a:r>
              <a:rPr lang="en-GB" b="1" dirty="0" smtClean="0">
                <a:solidFill>
                  <a:srgbClr val="7030A0"/>
                </a:solidFill>
              </a:rPr>
              <a:t>The boy stuttered ‘I...I...I... Think I’ve seen a ghost.’</a:t>
            </a:r>
          </a:p>
          <a:p>
            <a:pPr marL="342900" indent="-342900">
              <a:buAutoNum type="arabicParenBoth"/>
            </a:pPr>
            <a:r>
              <a:rPr lang="en-GB" b="1" dirty="0" smtClean="0">
                <a:solidFill>
                  <a:srgbClr val="7030A0"/>
                </a:solidFill>
              </a:rPr>
              <a:t>‘The policeman called’ warned the teenager’s father.</a:t>
            </a:r>
          </a:p>
          <a:p>
            <a:pPr marL="342900" indent="-342900">
              <a:buAutoNum type="arabicParenBoth"/>
            </a:pPr>
            <a:r>
              <a:rPr lang="en-GB" b="1" dirty="0" smtClean="0">
                <a:solidFill>
                  <a:srgbClr val="7030A0"/>
                </a:solidFill>
              </a:rPr>
              <a:t>‘We want our money back’ complained the customer.</a:t>
            </a:r>
          </a:p>
          <a:p>
            <a:pPr marL="342900" indent="-342900">
              <a:buAutoNum type="arabicParenBoth"/>
            </a:pPr>
            <a:r>
              <a:rPr lang="en-GB" b="1" dirty="0" smtClean="0">
                <a:solidFill>
                  <a:srgbClr val="7030A0"/>
                </a:solidFill>
              </a:rPr>
              <a:t>The shop keeper remarked ‘These are half-price.’</a:t>
            </a:r>
          </a:p>
        </p:txBody>
      </p:sp>
      <p:sp>
        <p:nvSpPr>
          <p:cNvPr id="7" name="Rectangular Callout 6"/>
          <p:cNvSpPr/>
          <p:nvPr/>
        </p:nvSpPr>
        <p:spPr>
          <a:xfrm>
            <a:off x="1547664" y="1124744"/>
            <a:ext cx="5256584" cy="2952328"/>
          </a:xfrm>
          <a:prstGeom prst="wedgeRectCallout">
            <a:avLst>
              <a:gd name="adj1" fmla="val -45489"/>
              <a:gd name="adj2" fmla="val 1050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r>
              <a:rPr lang="en-GB" b="1" dirty="0" smtClean="0">
                <a:solidFill>
                  <a:srgbClr val="FFFF00"/>
                </a:solidFill>
              </a:rPr>
              <a:t>ANSWERS:</a:t>
            </a:r>
          </a:p>
          <a:p>
            <a:pPr marL="342900" indent="-342900">
              <a:buAutoNum type="arabicParenBoth"/>
            </a:pPr>
            <a:r>
              <a:rPr lang="en-GB" b="1" dirty="0" smtClean="0">
                <a:solidFill>
                  <a:schemeClr val="bg1"/>
                </a:solidFill>
              </a:rPr>
              <a:t>The foreman shouted, ‘Watch out for that cable!’</a:t>
            </a:r>
          </a:p>
          <a:p>
            <a:pPr marL="342900" indent="-342900">
              <a:buAutoNum type="arabicParenBoth"/>
            </a:pPr>
            <a:r>
              <a:rPr lang="en-GB" b="1" dirty="0" smtClean="0">
                <a:solidFill>
                  <a:schemeClr val="bg1"/>
                </a:solidFill>
              </a:rPr>
              <a:t>‘Mind the gap,’ repeated the announcer on the Tube platform.</a:t>
            </a:r>
          </a:p>
          <a:p>
            <a:pPr marL="342900" indent="-342900">
              <a:buAutoNum type="arabicParenBoth"/>
            </a:pPr>
            <a:r>
              <a:rPr lang="en-GB" b="1" dirty="0" smtClean="0">
                <a:solidFill>
                  <a:schemeClr val="bg1"/>
                </a:solidFill>
              </a:rPr>
              <a:t>The boy stuttered, ‘I...I...I... Think I’ve seen a ghost.’</a:t>
            </a:r>
          </a:p>
          <a:p>
            <a:pPr marL="342900" indent="-342900">
              <a:buAutoNum type="arabicParenBoth"/>
            </a:pPr>
            <a:r>
              <a:rPr lang="en-GB" b="1" dirty="0" smtClean="0">
                <a:solidFill>
                  <a:schemeClr val="bg1"/>
                </a:solidFill>
              </a:rPr>
              <a:t>‘The policeman called,’ warned the teenager’s father.</a:t>
            </a:r>
          </a:p>
          <a:p>
            <a:pPr marL="342900" indent="-342900">
              <a:buAutoNum type="arabicParenBoth"/>
            </a:pPr>
            <a:r>
              <a:rPr lang="en-GB" b="1" dirty="0" smtClean="0">
                <a:solidFill>
                  <a:schemeClr val="bg1"/>
                </a:solidFill>
              </a:rPr>
              <a:t>‘We want our money back,’ complained the customer.</a:t>
            </a:r>
          </a:p>
          <a:p>
            <a:pPr marL="342900" indent="-342900">
              <a:buAutoNum type="arabicParenBoth"/>
            </a:pPr>
            <a:r>
              <a:rPr lang="en-GB" b="1" dirty="0" smtClean="0">
                <a:solidFill>
                  <a:schemeClr val="bg1"/>
                </a:solidFill>
              </a:rPr>
              <a:t>The shop keeper remarked, ‘These are half-price.’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1000" fill="hold"/>
                                        <p:tgtEl>
                                          <p:spTgt spid="3"/>
                                        </p:tgtEl>
                                        <p:attrNameLst>
                                          <p:attrName>ppt_w</p:attrName>
                                        </p:attrNameLst>
                                      </p:cBhvr>
                                      <p:tavLst>
                                        <p:tav tm="0">
                                          <p:val>
                                            <p:strVal val="#ppt_w*0.70"/>
                                          </p:val>
                                        </p:tav>
                                        <p:tav tm="100000">
                                          <p:val>
                                            <p:strVal val="#ppt_w"/>
                                          </p:val>
                                        </p:tav>
                                      </p:tavLst>
                                    </p:anim>
                                    <p:anim calcmode="lin" valueType="num">
                                      <p:cBhvr>
                                        <p:cTn id="14" dur="1000" fill="hold"/>
                                        <p:tgtEl>
                                          <p:spTgt spid="3"/>
                                        </p:tgtEl>
                                        <p:attrNameLst>
                                          <p:attrName>ppt_h</p:attrName>
                                        </p:attrNameLst>
                                      </p:cBhvr>
                                      <p:tavLst>
                                        <p:tav tm="0">
                                          <p:val>
                                            <p:strVal val="#ppt_h"/>
                                          </p:val>
                                        </p:tav>
                                        <p:tav tm="100000">
                                          <p:val>
                                            <p:strVal val="#ppt_h"/>
                                          </p:val>
                                        </p:tav>
                                      </p:tavLst>
                                    </p:anim>
                                    <p:animEffect transition="in" filter="fade">
                                      <p:cBhvr>
                                        <p:cTn id="15" dur="10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ntr" presetSubtype="0"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wipe(down)">
                                      <p:cBhvr>
                                        <p:cTn id="20" dur="580">
                                          <p:stCondLst>
                                            <p:cond delay="0"/>
                                          </p:stCondLst>
                                        </p:cTn>
                                        <p:tgtEl>
                                          <p:spTgt spid="5"/>
                                        </p:tgtEl>
                                      </p:cBhvr>
                                    </p:animEffect>
                                    <p:anim calcmode="lin" valueType="num">
                                      <p:cBhvr>
                                        <p:cTn id="21"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6" dur="26">
                                          <p:stCondLst>
                                            <p:cond delay="650"/>
                                          </p:stCondLst>
                                        </p:cTn>
                                        <p:tgtEl>
                                          <p:spTgt spid="5"/>
                                        </p:tgtEl>
                                      </p:cBhvr>
                                      <p:to x="100000" y="60000"/>
                                    </p:animScale>
                                    <p:animScale>
                                      <p:cBhvr>
                                        <p:cTn id="27" dur="166" decel="50000">
                                          <p:stCondLst>
                                            <p:cond delay="676"/>
                                          </p:stCondLst>
                                        </p:cTn>
                                        <p:tgtEl>
                                          <p:spTgt spid="5"/>
                                        </p:tgtEl>
                                      </p:cBhvr>
                                      <p:to x="100000" y="100000"/>
                                    </p:animScale>
                                    <p:animScale>
                                      <p:cBhvr>
                                        <p:cTn id="28" dur="26">
                                          <p:stCondLst>
                                            <p:cond delay="1312"/>
                                          </p:stCondLst>
                                        </p:cTn>
                                        <p:tgtEl>
                                          <p:spTgt spid="5"/>
                                        </p:tgtEl>
                                      </p:cBhvr>
                                      <p:to x="100000" y="80000"/>
                                    </p:animScale>
                                    <p:animScale>
                                      <p:cBhvr>
                                        <p:cTn id="29" dur="166" decel="50000">
                                          <p:stCondLst>
                                            <p:cond delay="1338"/>
                                          </p:stCondLst>
                                        </p:cTn>
                                        <p:tgtEl>
                                          <p:spTgt spid="5"/>
                                        </p:tgtEl>
                                      </p:cBhvr>
                                      <p:to x="100000" y="100000"/>
                                    </p:animScale>
                                    <p:animScale>
                                      <p:cBhvr>
                                        <p:cTn id="30" dur="26">
                                          <p:stCondLst>
                                            <p:cond delay="1642"/>
                                          </p:stCondLst>
                                        </p:cTn>
                                        <p:tgtEl>
                                          <p:spTgt spid="5"/>
                                        </p:tgtEl>
                                      </p:cBhvr>
                                      <p:to x="100000" y="90000"/>
                                    </p:animScale>
                                    <p:animScale>
                                      <p:cBhvr>
                                        <p:cTn id="31" dur="166" decel="50000">
                                          <p:stCondLst>
                                            <p:cond delay="1668"/>
                                          </p:stCondLst>
                                        </p:cTn>
                                        <p:tgtEl>
                                          <p:spTgt spid="5"/>
                                        </p:tgtEl>
                                      </p:cBhvr>
                                      <p:to x="100000" y="100000"/>
                                    </p:animScale>
                                    <p:animScale>
                                      <p:cBhvr>
                                        <p:cTn id="32" dur="26">
                                          <p:stCondLst>
                                            <p:cond delay="1808"/>
                                          </p:stCondLst>
                                        </p:cTn>
                                        <p:tgtEl>
                                          <p:spTgt spid="5"/>
                                        </p:tgtEl>
                                      </p:cBhvr>
                                      <p:to x="100000" y="95000"/>
                                    </p:animScale>
                                    <p:animScale>
                                      <p:cBhvr>
                                        <p:cTn id="33" dur="166" decel="50000">
                                          <p:stCondLst>
                                            <p:cond delay="1834"/>
                                          </p:stCondLst>
                                        </p:cTn>
                                        <p:tgtEl>
                                          <p:spTgt spid="5"/>
                                        </p:tgtEl>
                                      </p:cBhvr>
                                      <p:to x="100000" y="100000"/>
                                    </p:animScale>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4"/>
                                        </p:tgtEl>
                                        <p:attrNameLst>
                                          <p:attrName>style.visibility</p:attrName>
                                        </p:attrNameLst>
                                      </p:cBhvr>
                                      <p:to>
                                        <p:strVal val="visible"/>
                                      </p:to>
                                    </p:set>
                                    <p:animEffect transition="in" filter="checkerboard(across)">
                                      <p:cBhvr>
                                        <p:cTn id="38" dur="500"/>
                                        <p:tgtEl>
                                          <p:spTgt spid="4"/>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 calcmode="lin" valueType="num">
                                      <p:cBhvr additive="base">
                                        <p:cTn id="43" dur="500" fill="hold"/>
                                        <p:tgtEl>
                                          <p:spTgt spid="6"/>
                                        </p:tgtEl>
                                        <p:attrNameLst>
                                          <p:attrName>ppt_x</p:attrName>
                                        </p:attrNameLst>
                                      </p:cBhvr>
                                      <p:tavLst>
                                        <p:tav tm="0">
                                          <p:val>
                                            <p:strVal val="#ppt_x"/>
                                          </p:val>
                                        </p:tav>
                                        <p:tav tm="100000">
                                          <p:val>
                                            <p:strVal val="#ppt_x"/>
                                          </p:val>
                                        </p:tav>
                                      </p:tavLst>
                                    </p:anim>
                                    <p:anim calcmode="lin" valueType="num">
                                      <p:cBhvr additive="base">
                                        <p:cTn id="4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16"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p:cTn id="49" dur="500" fill="hold"/>
                                        <p:tgtEl>
                                          <p:spTgt spid="7"/>
                                        </p:tgtEl>
                                        <p:attrNameLst>
                                          <p:attrName>ppt_w</p:attrName>
                                        </p:attrNameLst>
                                      </p:cBhvr>
                                      <p:tavLst>
                                        <p:tav tm="0">
                                          <p:val>
                                            <p:fltVal val="0"/>
                                          </p:val>
                                        </p:tav>
                                        <p:tav tm="100000">
                                          <p:val>
                                            <p:strVal val="#ppt_w"/>
                                          </p:val>
                                        </p:tav>
                                      </p:tavLst>
                                    </p:anim>
                                    <p:anim calcmode="lin" valueType="num">
                                      <p:cBhvr>
                                        <p:cTn id="50" dur="500" fill="hold"/>
                                        <p:tgtEl>
                                          <p:spTgt spid="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6" grpId="0" animBg="1"/>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8029</TotalTime>
  <Words>1241</Words>
  <Application>Microsoft Office PowerPoint</Application>
  <PresentationFormat>On-screen Show (4:3)</PresentationFormat>
  <Paragraphs>159</Paragraphs>
  <Slides>6</Slides>
  <Notes>4</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English Lesson Starters</vt:lpstr>
      <vt:lpstr>(1) Avoiding the Convenience Word: SAID</vt:lpstr>
      <vt:lpstr>(8) Avoiding the Convenience Word: WENT</vt:lpstr>
      <vt:lpstr>(20) Suffixes – 4: -EOUS, -IOUS, -UOUS</vt:lpstr>
      <vt:lpstr>(27) Extending Vocabulary - 5</vt:lpstr>
      <vt:lpstr>(58) Punctuation – 8: Using Commas in Direct Speech 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Vocabulary Starter</dc:title>
  <dc:creator>Colin</dc:creator>
  <cp:lastModifiedBy>Colin</cp:lastModifiedBy>
  <cp:revision>844</cp:revision>
  <dcterms:created xsi:type="dcterms:W3CDTF">2016-08-20T09:52:51Z</dcterms:created>
  <dcterms:modified xsi:type="dcterms:W3CDTF">2021-07-22T15:45:50Z</dcterms:modified>
</cp:coreProperties>
</file>